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8" r:id="rId2"/>
    <p:sldId id="358" r:id="rId3"/>
    <p:sldId id="359" r:id="rId4"/>
    <p:sldId id="360" r:id="rId5"/>
    <p:sldId id="361" r:id="rId6"/>
    <p:sldId id="362" r:id="rId7"/>
    <p:sldId id="363" r:id="rId8"/>
    <p:sldId id="304" r:id="rId9"/>
    <p:sldId id="370" r:id="rId10"/>
    <p:sldId id="353" r:id="rId11"/>
    <p:sldId id="354" r:id="rId12"/>
    <p:sldId id="357" r:id="rId13"/>
    <p:sldId id="364" r:id="rId14"/>
    <p:sldId id="365" r:id="rId15"/>
    <p:sldId id="367" r:id="rId16"/>
    <p:sldId id="369" r:id="rId17"/>
    <p:sldId id="371" r:id="rId18"/>
    <p:sldId id="372" r:id="rId19"/>
    <p:sldId id="368" r:id="rId20"/>
    <p:sldId id="300"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k Sparholt" initials="HS" lastIdx="1" clrIdx="0">
    <p:extLst>
      <p:ext uri="{19B8F6BF-5375-455C-9EA6-DF929625EA0E}">
        <p15:presenceInfo xmlns:p15="http://schemas.microsoft.com/office/powerpoint/2012/main" userId="S-1-5-21-1123561945-1035525444-1801674531-1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7" autoAdjust="0"/>
    <p:restoredTop sz="80547" autoAdjust="0"/>
  </p:normalViewPr>
  <p:slideViewPr>
    <p:cSldViewPr snapToGrid="0">
      <p:cViewPr varScale="1">
        <p:scale>
          <a:sx n="60" d="100"/>
          <a:sy n="60" d="100"/>
        </p:scale>
        <p:origin x="9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29T14:44:44.98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944CC-C477-45FA-A83B-9A3C6D5EDDBF}" type="datetimeFigureOut">
              <a:rPr lang="da-DK" smtClean="0"/>
              <a:t>09-10-2018</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41521-E36E-47AD-9BBD-EB3E0F44DDE8}" type="slidenum">
              <a:rPr lang="da-DK" smtClean="0"/>
              <a:t>‹nr.›</a:t>
            </a:fld>
            <a:endParaRPr lang="da-DK"/>
          </a:p>
        </p:txBody>
      </p:sp>
    </p:spTree>
    <p:extLst>
      <p:ext uri="{BB962C8B-B14F-4D97-AF65-F5344CB8AC3E}">
        <p14:creationId xmlns:p14="http://schemas.microsoft.com/office/powerpoint/2010/main" val="105870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a:t>
            </a:fld>
            <a:endParaRPr lang="da-DK"/>
          </a:p>
        </p:txBody>
      </p:sp>
    </p:spTree>
    <p:extLst>
      <p:ext uri="{BB962C8B-B14F-4D97-AF65-F5344CB8AC3E}">
        <p14:creationId xmlns:p14="http://schemas.microsoft.com/office/powerpoint/2010/main" val="290043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4</a:t>
            </a:fld>
            <a:endParaRPr lang="da-DK"/>
          </a:p>
        </p:txBody>
      </p:sp>
    </p:spTree>
    <p:extLst>
      <p:ext uri="{BB962C8B-B14F-4D97-AF65-F5344CB8AC3E}">
        <p14:creationId xmlns:p14="http://schemas.microsoft.com/office/powerpoint/2010/main" val="378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5</a:t>
            </a:fld>
            <a:endParaRPr lang="da-DK"/>
          </a:p>
        </p:txBody>
      </p:sp>
    </p:spTree>
    <p:extLst>
      <p:ext uri="{BB962C8B-B14F-4D97-AF65-F5344CB8AC3E}">
        <p14:creationId xmlns:p14="http://schemas.microsoft.com/office/powerpoint/2010/main" val="56463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7</a:t>
            </a:fld>
            <a:endParaRPr lang="da-DK"/>
          </a:p>
        </p:txBody>
      </p:sp>
    </p:spTree>
    <p:extLst>
      <p:ext uri="{BB962C8B-B14F-4D97-AF65-F5344CB8AC3E}">
        <p14:creationId xmlns:p14="http://schemas.microsoft.com/office/powerpoint/2010/main" val="192664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DE41521-E36E-47AD-9BBD-EB3E0F44DDE8}" type="slidenum">
              <a:rPr lang="da-DK" smtClean="0"/>
              <a:t>12</a:t>
            </a:fld>
            <a:endParaRPr lang="da-DK"/>
          </a:p>
        </p:txBody>
      </p:sp>
    </p:spTree>
    <p:extLst>
      <p:ext uri="{BB962C8B-B14F-4D97-AF65-F5344CB8AC3E}">
        <p14:creationId xmlns:p14="http://schemas.microsoft.com/office/powerpoint/2010/main" val="425220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13</a:t>
            </a:fld>
            <a:endParaRPr lang="da-DK"/>
          </a:p>
        </p:txBody>
      </p:sp>
    </p:spTree>
    <p:extLst>
      <p:ext uri="{BB962C8B-B14F-4D97-AF65-F5344CB8AC3E}">
        <p14:creationId xmlns:p14="http://schemas.microsoft.com/office/powerpoint/2010/main" val="178508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15</a:t>
            </a:fld>
            <a:endParaRPr lang="da-DK"/>
          </a:p>
        </p:txBody>
      </p:sp>
    </p:spTree>
    <p:extLst>
      <p:ext uri="{BB962C8B-B14F-4D97-AF65-F5344CB8AC3E}">
        <p14:creationId xmlns:p14="http://schemas.microsoft.com/office/powerpoint/2010/main" val="390150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16</a:t>
            </a:fld>
            <a:endParaRPr lang="da-DK"/>
          </a:p>
        </p:txBody>
      </p:sp>
    </p:spTree>
    <p:extLst>
      <p:ext uri="{BB962C8B-B14F-4D97-AF65-F5344CB8AC3E}">
        <p14:creationId xmlns:p14="http://schemas.microsoft.com/office/powerpoint/2010/main" val="328730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17</a:t>
            </a:fld>
            <a:endParaRPr lang="da-DK"/>
          </a:p>
        </p:txBody>
      </p:sp>
    </p:spTree>
    <p:extLst>
      <p:ext uri="{BB962C8B-B14F-4D97-AF65-F5344CB8AC3E}">
        <p14:creationId xmlns:p14="http://schemas.microsoft.com/office/powerpoint/2010/main" val="321527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09-10-2018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326616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09-10-2018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221766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09-10-2018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229347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09-10-2018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85367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71B07-977F-49FB-980F-467360C4CBEF}" type="datetimeFigureOut">
              <a:rPr lang="da-DK" smtClean="0"/>
              <a:t>09-10-2018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20328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6BB71B07-977F-49FB-980F-467360C4CBEF}" type="datetimeFigureOut">
              <a:rPr lang="da-DK" smtClean="0"/>
              <a:t>09-10-2018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30246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BB71B07-977F-49FB-980F-467360C4CBEF}" type="datetimeFigureOut">
              <a:rPr lang="da-DK" smtClean="0"/>
              <a:t>09-10-2018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84189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6BB71B07-977F-49FB-980F-467360C4CBEF}" type="datetimeFigureOut">
              <a:rPr lang="da-DK" smtClean="0"/>
              <a:t>09-10-2018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43917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71B07-977F-49FB-980F-467360C4CBEF}" type="datetimeFigureOut">
              <a:rPr lang="da-DK" smtClean="0"/>
              <a:t>09-10-2018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398919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1B07-977F-49FB-980F-467360C4CBEF}" type="datetimeFigureOut">
              <a:rPr lang="da-DK" smtClean="0"/>
              <a:t>09-10-2018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31480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1B07-977F-49FB-980F-467360C4CBEF}" type="datetimeFigureOut">
              <a:rPr lang="da-DK" smtClean="0"/>
              <a:t>09-10-2018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‹nr.›</a:t>
            </a:fld>
            <a:endParaRPr lang="da-DK"/>
          </a:p>
        </p:txBody>
      </p:sp>
    </p:spTree>
    <p:extLst>
      <p:ext uri="{BB962C8B-B14F-4D97-AF65-F5344CB8AC3E}">
        <p14:creationId xmlns:p14="http://schemas.microsoft.com/office/powerpoint/2010/main" val="337387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71B07-977F-49FB-980F-467360C4CBEF}" type="datetimeFigureOut">
              <a:rPr lang="da-DK" smtClean="0"/>
              <a:t>09-10-2018</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B0DD0-E463-4D6D-8E5B-5EC8B894E48E}" type="slidenum">
              <a:rPr lang="da-DK" smtClean="0"/>
              <a:t>‹nr.›</a:t>
            </a:fld>
            <a:endParaRPr lang="da-DK"/>
          </a:p>
        </p:txBody>
      </p:sp>
    </p:spTree>
    <p:extLst>
      <p:ext uri="{BB962C8B-B14F-4D97-AF65-F5344CB8AC3E}">
        <p14:creationId xmlns:p14="http://schemas.microsoft.com/office/powerpoint/2010/main" val="239810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fmsyproject.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703" y="404732"/>
            <a:ext cx="8000197" cy="2387600"/>
          </a:xfrm>
        </p:spPr>
        <p:txBody>
          <a:bodyPr>
            <a:normAutofit/>
          </a:bodyPr>
          <a:lstStyle/>
          <a:p>
            <a:pPr algn="l"/>
            <a:r>
              <a:rPr lang="en-US" sz="3600" dirty="0"/>
              <a:t>Overall conclusion from the </a:t>
            </a:r>
            <a:r>
              <a:rPr lang="en-US" sz="3600" dirty="0" err="1" smtClean="0"/>
              <a:t>Fmsy</a:t>
            </a:r>
            <a:r>
              <a:rPr lang="en-US" sz="3600" dirty="0" smtClean="0"/>
              <a:t>-project </a:t>
            </a:r>
            <a:r>
              <a:rPr lang="en-US" sz="3600" dirty="0"/>
              <a:t>and what it could mean for fisheries management </a:t>
            </a:r>
            <a:endParaRPr lang="da-DK" dirty="0"/>
          </a:p>
        </p:txBody>
      </p:sp>
      <p:sp>
        <p:nvSpPr>
          <p:cNvPr id="3" name="Subtitle 2"/>
          <p:cNvSpPr>
            <a:spLocks noGrp="1"/>
          </p:cNvSpPr>
          <p:nvPr>
            <p:ph type="subTitle" idx="1"/>
          </p:nvPr>
        </p:nvSpPr>
        <p:spPr>
          <a:xfrm>
            <a:off x="3684875" y="2976158"/>
            <a:ext cx="3233195" cy="1132681"/>
          </a:xfrm>
        </p:spPr>
        <p:txBody>
          <a:bodyPr/>
          <a:lstStyle/>
          <a:p>
            <a:r>
              <a:rPr lang="da-DK" dirty="0" smtClean="0"/>
              <a:t>Henrik Sparholt</a:t>
            </a:r>
          </a:p>
          <a:p>
            <a:r>
              <a:rPr lang="da-DK" dirty="0" smtClean="0"/>
              <a:t>NMTT Dr.Sc.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98999"/>
            <a:ext cx="3250627" cy="2158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600" y="-1"/>
            <a:ext cx="3454399" cy="4866727"/>
          </a:xfrm>
          <a:prstGeom prst="rect">
            <a:avLst/>
          </a:prstGeom>
        </p:spPr>
      </p:pic>
    </p:spTree>
    <p:extLst>
      <p:ext uri="{BB962C8B-B14F-4D97-AF65-F5344CB8AC3E}">
        <p14:creationId xmlns:p14="http://schemas.microsoft.com/office/powerpoint/2010/main" val="295021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Overall argument for using the new Fmsy set </a:t>
            </a:r>
            <a:endParaRPr lang="da-DK"/>
          </a:p>
        </p:txBody>
      </p:sp>
      <p:sp>
        <p:nvSpPr>
          <p:cNvPr id="3" name="Content Placeholder 2"/>
          <p:cNvSpPr>
            <a:spLocks noGrp="1"/>
          </p:cNvSpPr>
          <p:nvPr>
            <p:ph idx="1"/>
          </p:nvPr>
        </p:nvSpPr>
        <p:spPr/>
        <p:txBody>
          <a:bodyPr>
            <a:normAutofit/>
          </a:bodyPr>
          <a:lstStyle/>
          <a:p>
            <a:pPr>
              <a:spcAft>
                <a:spcPts val="1200"/>
              </a:spcAft>
            </a:pPr>
            <a:r>
              <a:rPr lang="da-DK" dirty="0" smtClean="0"/>
              <a:t>This new set of Fmsy is not perfect, but without biases know to science;</a:t>
            </a:r>
          </a:p>
          <a:p>
            <a:pPr>
              <a:spcAft>
                <a:spcPts val="1200"/>
              </a:spcAft>
            </a:pPr>
            <a:r>
              <a:rPr lang="da-DK" dirty="0" smtClean="0"/>
              <a:t>We should aim for the perfect. We will never get there, but gradually move closer – it is a ”journey”;</a:t>
            </a:r>
          </a:p>
          <a:p>
            <a:pPr>
              <a:spcAft>
                <a:spcPts val="1200"/>
              </a:spcAft>
            </a:pPr>
            <a:r>
              <a:rPr lang="da-DK" dirty="0" smtClean="0"/>
              <a:t>On the ”journey” use the ”best available” science at any point in time;</a:t>
            </a:r>
          </a:p>
          <a:p>
            <a:pPr>
              <a:spcAft>
                <a:spcPts val="1200"/>
              </a:spcAft>
            </a:pPr>
            <a:r>
              <a:rPr lang="da-DK" dirty="0" smtClean="0"/>
              <a:t>The new set of Fmsy is using present day robust science on ecosystem functioning, which has passed the ”test of time” of decades.</a:t>
            </a:r>
          </a:p>
          <a:p>
            <a:endParaRPr lang="da-DK" dirty="0"/>
          </a:p>
        </p:txBody>
      </p:sp>
    </p:spTree>
    <p:extLst>
      <p:ext uri="{BB962C8B-B14F-4D97-AF65-F5344CB8AC3E}">
        <p14:creationId xmlns:p14="http://schemas.microsoft.com/office/powerpoint/2010/main" val="774847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40" y="552212"/>
            <a:ext cx="10515600" cy="1325563"/>
          </a:xfrm>
        </p:spPr>
        <p:txBody>
          <a:bodyPr>
            <a:normAutofit fontScale="90000"/>
          </a:bodyPr>
          <a:lstStyle/>
          <a:p>
            <a:r>
              <a:rPr lang="da-DK" dirty="0" smtClean="0"/>
              <a:t>The new Fmsy values might be more variable ...but i</a:t>
            </a:r>
            <a:r>
              <a:rPr lang="en-US" dirty="0"/>
              <a:t>t is better to be vaguely right than precisely wrong!</a:t>
            </a:r>
            <a:endParaRPr lang="da-DK"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932623"/>
            <a:ext cx="4351338" cy="4351338"/>
          </a:xfrm>
        </p:spPr>
      </p:pic>
      <p:sp>
        <p:nvSpPr>
          <p:cNvPr id="5" name="Explosion 1 4"/>
          <p:cNvSpPr/>
          <p:nvPr/>
        </p:nvSpPr>
        <p:spPr>
          <a:xfrm>
            <a:off x="7112000" y="421640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xplosion 1 5"/>
          <p:cNvSpPr/>
          <p:nvPr/>
        </p:nvSpPr>
        <p:spPr>
          <a:xfrm>
            <a:off x="7254240" y="432816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xplosion 1 6"/>
          <p:cNvSpPr/>
          <p:nvPr/>
        </p:nvSpPr>
        <p:spPr>
          <a:xfrm>
            <a:off x="7391400" y="422513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xplosion 1 7"/>
          <p:cNvSpPr/>
          <p:nvPr/>
        </p:nvSpPr>
        <p:spPr>
          <a:xfrm>
            <a:off x="7091680" y="437388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xplosion 1 8"/>
          <p:cNvSpPr/>
          <p:nvPr/>
        </p:nvSpPr>
        <p:spPr>
          <a:xfrm>
            <a:off x="7226300" y="443992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xplosion 1 9"/>
          <p:cNvSpPr/>
          <p:nvPr/>
        </p:nvSpPr>
        <p:spPr>
          <a:xfrm>
            <a:off x="7399020" y="441960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xplosion 1 10"/>
          <p:cNvSpPr/>
          <p:nvPr/>
        </p:nvSpPr>
        <p:spPr>
          <a:xfrm>
            <a:off x="7262256" y="4160204"/>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xplosion 1 11"/>
          <p:cNvSpPr/>
          <p:nvPr/>
        </p:nvSpPr>
        <p:spPr>
          <a:xfrm>
            <a:off x="7406640" y="448056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xplosion 1 12"/>
          <p:cNvSpPr/>
          <p:nvPr/>
        </p:nvSpPr>
        <p:spPr>
          <a:xfrm>
            <a:off x="6009640" y="3980974"/>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xplosion 1 13"/>
          <p:cNvSpPr/>
          <p:nvPr/>
        </p:nvSpPr>
        <p:spPr>
          <a:xfrm>
            <a:off x="5569109" y="410829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xplosion 1 14"/>
          <p:cNvSpPr/>
          <p:nvPr/>
        </p:nvSpPr>
        <p:spPr>
          <a:xfrm>
            <a:off x="6087269" y="3468847"/>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xplosion 1 15"/>
          <p:cNvSpPr/>
          <p:nvPr/>
        </p:nvSpPr>
        <p:spPr>
          <a:xfrm>
            <a:off x="5655469" y="3682207"/>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xplosion 1 16"/>
          <p:cNvSpPr/>
          <p:nvPr/>
        </p:nvSpPr>
        <p:spPr>
          <a:xfrm>
            <a:off x="5859384" y="426069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xplosion 1 17"/>
          <p:cNvSpPr/>
          <p:nvPr/>
        </p:nvSpPr>
        <p:spPr>
          <a:xfrm>
            <a:off x="6133703" y="3740786"/>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xplosion 1 18"/>
          <p:cNvSpPr/>
          <p:nvPr/>
        </p:nvSpPr>
        <p:spPr>
          <a:xfrm>
            <a:off x="6343094" y="393557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Explosion 1 19"/>
          <p:cNvSpPr/>
          <p:nvPr/>
        </p:nvSpPr>
        <p:spPr>
          <a:xfrm>
            <a:off x="6299518" y="434705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ross 2"/>
          <p:cNvSpPr/>
          <p:nvPr/>
        </p:nvSpPr>
        <p:spPr>
          <a:xfrm rot="2591246">
            <a:off x="6934200" y="3934857"/>
            <a:ext cx="812800" cy="878047"/>
          </a:xfrm>
          <a:prstGeom prst="plus">
            <a:avLst>
              <a:gd name="adj" fmla="val 468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783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Which Management Plan to use?</a:t>
            </a:r>
            <a:endParaRPr lang="da-DK" dirty="0"/>
          </a:p>
        </p:txBody>
      </p:sp>
      <p:sp>
        <p:nvSpPr>
          <p:cNvPr id="3" name="Content Placeholder 2"/>
          <p:cNvSpPr>
            <a:spLocks noGrp="1"/>
          </p:cNvSpPr>
          <p:nvPr>
            <p:ph idx="1"/>
          </p:nvPr>
        </p:nvSpPr>
        <p:spPr/>
        <p:txBody>
          <a:bodyPr/>
          <a:lstStyle/>
          <a:p>
            <a:r>
              <a:rPr lang="da-DK" dirty="0" smtClean="0"/>
              <a:t>Several stocks have special Management Plans, tested by science, and agreed by managers. </a:t>
            </a:r>
          </a:p>
          <a:p>
            <a:r>
              <a:rPr lang="da-DK" dirty="0" smtClean="0"/>
              <a:t>For Icelandic cod, Barents Sea cod and Barents Sea haddock these have been tested including density dependence and are therefore in line with our new Fmsy values</a:t>
            </a:r>
          </a:p>
          <a:p>
            <a:r>
              <a:rPr lang="da-DK" dirty="0" smtClean="0"/>
              <a:t>For other stocks – new tests are in principle needed that include DD.</a:t>
            </a:r>
          </a:p>
        </p:txBody>
      </p:sp>
    </p:spTree>
    <p:extLst>
      <p:ext uri="{BB962C8B-B14F-4D97-AF65-F5344CB8AC3E}">
        <p14:creationId xmlns:p14="http://schemas.microsoft.com/office/powerpoint/2010/main" val="1211337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4348956"/>
            <a:ext cx="10515600" cy="2852737"/>
          </a:xfrm>
        </p:spPr>
        <p:txBody>
          <a:bodyPr>
            <a:normAutofit fontScale="90000"/>
          </a:bodyPr>
          <a:lstStyle/>
          <a:p>
            <a:r>
              <a:rPr lang="da-DK" sz="3600" dirty="0" smtClean="0"/>
              <a:t>1. Conduct these tests by including DD in growth, etc. or do them with Surplus Production Models</a:t>
            </a:r>
            <a:br>
              <a:rPr lang="da-DK" sz="3600" dirty="0" smtClean="0"/>
            </a:br>
            <a:r>
              <a:rPr lang="da-DK" sz="3600" dirty="0" smtClean="0"/>
              <a:t/>
            </a:r>
            <a:br>
              <a:rPr lang="da-DK" sz="3600" dirty="0" smtClean="0"/>
            </a:br>
            <a:r>
              <a:rPr lang="da-DK" sz="3600" dirty="0" smtClean="0"/>
              <a:t>2. Use ICES default HCR in management until these tests are done.</a:t>
            </a:r>
            <a:br>
              <a:rPr lang="da-DK" sz="3600" dirty="0" smtClean="0"/>
            </a:br>
            <a:r>
              <a:rPr lang="da-DK" sz="3600" dirty="0" smtClean="0"/>
              <a:t/>
            </a:r>
            <a:br>
              <a:rPr lang="da-DK" sz="3600" dirty="0" smtClean="0"/>
            </a:br>
            <a:r>
              <a:rPr lang="da-DK" sz="3600" dirty="0" smtClean="0"/>
              <a:t>...or...</a:t>
            </a:r>
            <a:br>
              <a:rPr lang="da-DK" sz="3600" dirty="0" smtClean="0"/>
            </a:br>
            <a:r>
              <a:rPr lang="da-DK" sz="3600" dirty="0" smtClean="0"/>
              <a:t/>
            </a:r>
            <a:br>
              <a:rPr lang="da-DK" sz="3600" dirty="0" smtClean="0"/>
            </a:br>
            <a:r>
              <a:rPr lang="da-DK" sz="3600" dirty="0" smtClean="0"/>
              <a:t>3. Continue using the current plans. They are still precautionary with the new Fmsy, </a:t>
            </a:r>
            <a:r>
              <a:rPr lang="da-DK" sz="2700" dirty="0" smtClean="0"/>
              <a:t>...but some yield will be foregone </a:t>
            </a:r>
            <a:r>
              <a:rPr lang="da-DK" dirty="0"/>
              <a:t/>
            </a:r>
            <a:br>
              <a:rPr lang="da-DK" dirty="0"/>
            </a:br>
            <a:endParaRPr lang="da-DK"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dirty="0" smtClean="0"/>
              <a:t>Which Management Plan to use together with the new Fmsy?</a:t>
            </a:r>
            <a:endParaRPr lang="da-DK" dirty="0"/>
          </a:p>
        </p:txBody>
      </p:sp>
    </p:spTree>
    <p:extLst>
      <p:ext uri="{BB962C8B-B14F-4D97-AF65-F5344CB8AC3E}">
        <p14:creationId xmlns:p14="http://schemas.microsoft.com/office/powerpoint/2010/main" val="121987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0" y="592137"/>
            <a:ext cx="10515600" cy="855696"/>
          </a:xfrm>
        </p:spPr>
        <p:txBody>
          <a:bodyPr>
            <a:normAutofit fontScale="90000"/>
          </a:bodyPr>
          <a:lstStyle/>
          <a:p>
            <a:r>
              <a:rPr lang="da-DK" dirty="0" smtClean="0"/>
              <a:t>Alternative solution 1 </a:t>
            </a:r>
            <a:r>
              <a:rPr lang="da-DK" sz="3100" dirty="0" smtClean="0"/>
              <a:t>(...to replace the current Fmsy values with the new ones)</a:t>
            </a:r>
            <a:endParaRPr lang="da-DK" sz="3100" dirty="0"/>
          </a:p>
        </p:txBody>
      </p:sp>
      <p:pic>
        <p:nvPicPr>
          <p:cNvPr id="4" name="Picture 3"/>
          <p:cNvPicPr>
            <a:picLocks noChangeAspect="1"/>
          </p:cNvPicPr>
          <p:nvPr/>
        </p:nvPicPr>
        <p:blipFill>
          <a:blip r:embed="rId2"/>
          <a:stretch>
            <a:fillRect/>
          </a:stretch>
        </p:blipFill>
        <p:spPr>
          <a:xfrm>
            <a:off x="1641644" y="1409734"/>
            <a:ext cx="8489612" cy="3994081"/>
          </a:xfrm>
          <a:prstGeom prst="rect">
            <a:avLst/>
          </a:prstGeom>
        </p:spPr>
      </p:pic>
      <p:sp>
        <p:nvSpPr>
          <p:cNvPr id="3" name="Text Placeholder 2"/>
          <p:cNvSpPr>
            <a:spLocks noGrp="1"/>
          </p:cNvSpPr>
          <p:nvPr>
            <p:ph type="body" idx="1"/>
          </p:nvPr>
        </p:nvSpPr>
        <p:spPr>
          <a:xfrm>
            <a:off x="628650" y="3979863"/>
            <a:ext cx="10515600" cy="1500187"/>
          </a:xfrm>
        </p:spPr>
        <p:txBody>
          <a:bodyPr/>
          <a:lstStyle/>
          <a:p>
            <a:endParaRPr lang="da-DK" dirty="0"/>
          </a:p>
        </p:txBody>
      </p:sp>
      <p:sp>
        <p:nvSpPr>
          <p:cNvPr id="5" name="TextBox 4"/>
          <p:cNvSpPr txBox="1"/>
          <p:nvPr/>
        </p:nvSpPr>
        <p:spPr>
          <a:xfrm>
            <a:off x="3086100" y="6032500"/>
            <a:ext cx="5041900" cy="646331"/>
          </a:xfrm>
          <a:prstGeom prst="rect">
            <a:avLst/>
          </a:prstGeom>
          <a:noFill/>
        </p:spPr>
        <p:txBody>
          <a:bodyPr wrap="square" rtlCol="0">
            <a:spAutoFit/>
          </a:bodyPr>
          <a:lstStyle/>
          <a:p>
            <a:r>
              <a:rPr lang="da-DK" dirty="0" smtClean="0"/>
              <a:t>Middle MSY Btrigger could be 1.25 or 1.5 Bpa </a:t>
            </a:r>
          </a:p>
          <a:p>
            <a:r>
              <a:rPr lang="da-DK" dirty="0" smtClean="0"/>
              <a:t>Upper MSY  Btrigger could be 1.50 or 2.0 Bpa</a:t>
            </a:r>
            <a:endParaRPr lang="da-DK" dirty="0"/>
          </a:p>
        </p:txBody>
      </p:sp>
    </p:spTree>
    <p:extLst>
      <p:ext uri="{BB962C8B-B14F-4D97-AF65-F5344CB8AC3E}">
        <p14:creationId xmlns:p14="http://schemas.microsoft.com/office/powerpoint/2010/main" val="1481835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4039"/>
            <a:ext cx="10515600" cy="855696"/>
          </a:xfrm>
        </p:spPr>
        <p:txBody>
          <a:bodyPr>
            <a:normAutofit fontScale="90000"/>
          </a:bodyPr>
          <a:lstStyle/>
          <a:p>
            <a:r>
              <a:rPr lang="da-DK" dirty="0" smtClean="0"/>
              <a:t>Alternative solution 2</a:t>
            </a:r>
            <a:endParaRPr lang="da-DK" dirty="0"/>
          </a:p>
        </p:txBody>
      </p:sp>
      <p:sp>
        <p:nvSpPr>
          <p:cNvPr id="3" name="Text Placeholder 2"/>
          <p:cNvSpPr>
            <a:spLocks noGrp="1"/>
          </p:cNvSpPr>
          <p:nvPr>
            <p:ph type="body" idx="1"/>
          </p:nvPr>
        </p:nvSpPr>
        <p:spPr>
          <a:xfrm>
            <a:off x="628650" y="2705101"/>
            <a:ext cx="10515600" cy="2774950"/>
          </a:xfrm>
        </p:spPr>
        <p:txBody>
          <a:bodyPr/>
          <a:lstStyle/>
          <a:p>
            <a:r>
              <a:rPr lang="da-DK" sz="3200" dirty="0" smtClean="0">
                <a:solidFill>
                  <a:schemeClr val="tx1"/>
                </a:solidFill>
              </a:rPr>
              <a:t>Catch each year the amount that reduces SSB to Bpa (so-called ”escapement strategy”, used already for short lived species)  </a:t>
            </a:r>
          </a:p>
          <a:p>
            <a:endParaRPr lang="da-DK" dirty="0" smtClean="0">
              <a:solidFill>
                <a:schemeClr val="tx1"/>
              </a:solidFill>
            </a:endParaRPr>
          </a:p>
          <a:p>
            <a:r>
              <a:rPr lang="da-DK" dirty="0" smtClean="0">
                <a:solidFill>
                  <a:schemeClr val="tx1"/>
                </a:solidFill>
              </a:rPr>
              <a:t>...gives only a few % lower yield than MSY – and it furthermore benefits other species because it decreases predation and food composition </a:t>
            </a:r>
            <a:endParaRPr lang="da-DK" dirty="0">
              <a:solidFill>
                <a:schemeClr val="tx1"/>
              </a:solidFill>
            </a:endParaRPr>
          </a:p>
        </p:txBody>
      </p:sp>
    </p:spTree>
    <p:extLst>
      <p:ext uri="{BB962C8B-B14F-4D97-AF65-F5344CB8AC3E}">
        <p14:creationId xmlns:p14="http://schemas.microsoft.com/office/powerpoint/2010/main" val="4273439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4039"/>
            <a:ext cx="10515600" cy="855696"/>
          </a:xfrm>
        </p:spPr>
        <p:txBody>
          <a:bodyPr>
            <a:normAutofit fontScale="90000"/>
          </a:bodyPr>
          <a:lstStyle/>
          <a:p>
            <a:r>
              <a:rPr lang="da-DK" dirty="0" smtClean="0"/>
              <a:t>Alternative solution 3</a:t>
            </a:r>
            <a:endParaRPr lang="da-DK" dirty="0"/>
          </a:p>
        </p:txBody>
      </p:sp>
      <p:sp>
        <p:nvSpPr>
          <p:cNvPr id="3" name="Text Placeholder 2"/>
          <p:cNvSpPr>
            <a:spLocks noGrp="1"/>
          </p:cNvSpPr>
          <p:nvPr>
            <p:ph type="body" idx="1"/>
          </p:nvPr>
        </p:nvSpPr>
        <p:spPr>
          <a:xfrm>
            <a:off x="628650" y="2705101"/>
            <a:ext cx="10515600" cy="2774950"/>
          </a:xfrm>
        </p:spPr>
        <p:txBody>
          <a:bodyPr/>
          <a:lstStyle/>
          <a:p>
            <a:r>
              <a:rPr lang="da-DK" sz="3200" dirty="0" smtClean="0">
                <a:solidFill>
                  <a:schemeClr val="tx1"/>
                </a:solidFill>
              </a:rPr>
              <a:t>Implement the new Fmsy values, but only for stocks above Bpa </a:t>
            </a:r>
            <a:r>
              <a:rPr lang="da-DK" sz="3200" dirty="0">
                <a:solidFill>
                  <a:schemeClr val="tx1"/>
                </a:solidFill>
              </a:rPr>
              <a:t>/</a:t>
            </a:r>
            <a:r>
              <a:rPr lang="da-DK" sz="3200" dirty="0" smtClean="0">
                <a:solidFill>
                  <a:schemeClr val="tx1"/>
                </a:solidFill>
              </a:rPr>
              <a:t>MSY Btrigger. </a:t>
            </a:r>
          </a:p>
          <a:p>
            <a:endParaRPr lang="da-DK" dirty="0">
              <a:solidFill>
                <a:schemeClr val="tx1"/>
              </a:solidFill>
            </a:endParaRPr>
          </a:p>
          <a:p>
            <a:r>
              <a:rPr lang="da-DK" dirty="0" smtClean="0">
                <a:solidFill>
                  <a:schemeClr val="tx1"/>
                </a:solidFill>
              </a:rPr>
              <a:t>This approach will mean that stocks below will recover with the same speed as at current Fmsy values (linearly decreased according to the HCR). </a:t>
            </a:r>
            <a:endParaRPr lang="da-DK" dirty="0">
              <a:solidFill>
                <a:schemeClr val="tx1"/>
              </a:solidFill>
            </a:endParaRPr>
          </a:p>
        </p:txBody>
      </p:sp>
    </p:spTree>
    <p:extLst>
      <p:ext uri="{BB962C8B-B14F-4D97-AF65-F5344CB8AC3E}">
        <p14:creationId xmlns:p14="http://schemas.microsoft.com/office/powerpoint/2010/main" val="1471723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4039"/>
            <a:ext cx="10515600" cy="855696"/>
          </a:xfrm>
        </p:spPr>
        <p:txBody>
          <a:bodyPr>
            <a:normAutofit fontScale="90000"/>
          </a:bodyPr>
          <a:lstStyle/>
          <a:p>
            <a:r>
              <a:rPr lang="da-DK" dirty="0" smtClean="0"/>
              <a:t>Alternative solution 4</a:t>
            </a:r>
            <a:endParaRPr lang="da-DK" dirty="0"/>
          </a:p>
        </p:txBody>
      </p:sp>
      <p:sp>
        <p:nvSpPr>
          <p:cNvPr id="3" name="Text Placeholder 2"/>
          <p:cNvSpPr>
            <a:spLocks noGrp="1"/>
          </p:cNvSpPr>
          <p:nvPr>
            <p:ph type="body" idx="1"/>
          </p:nvPr>
        </p:nvSpPr>
        <p:spPr>
          <a:xfrm>
            <a:off x="628650" y="2705101"/>
            <a:ext cx="10515600" cy="2774950"/>
          </a:xfrm>
        </p:spPr>
        <p:txBody>
          <a:bodyPr/>
          <a:lstStyle/>
          <a:p>
            <a:r>
              <a:rPr lang="da-DK" sz="3200" dirty="0" smtClean="0">
                <a:solidFill>
                  <a:schemeClr val="tx1"/>
                </a:solidFill>
              </a:rPr>
              <a:t>Implement the new Fmsy values, but gradually over say 3 years. </a:t>
            </a:r>
          </a:p>
          <a:p>
            <a:endParaRPr lang="da-DK" dirty="0">
              <a:solidFill>
                <a:schemeClr val="tx1"/>
              </a:solidFill>
            </a:endParaRPr>
          </a:p>
          <a:p>
            <a:r>
              <a:rPr lang="da-DK" dirty="0" smtClean="0">
                <a:solidFill>
                  <a:schemeClr val="tx1"/>
                </a:solidFill>
              </a:rPr>
              <a:t>...this is up to managers and stakeholders – not science - to decide...</a:t>
            </a:r>
            <a:endParaRPr lang="da-DK" dirty="0">
              <a:solidFill>
                <a:schemeClr val="tx1"/>
              </a:solidFill>
            </a:endParaRPr>
          </a:p>
        </p:txBody>
      </p:sp>
    </p:spTree>
    <p:extLst>
      <p:ext uri="{BB962C8B-B14F-4D97-AF65-F5344CB8AC3E}">
        <p14:creationId xmlns:p14="http://schemas.microsoft.com/office/powerpoint/2010/main" val="1557858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089025"/>
            <a:ext cx="10515600" cy="1325563"/>
          </a:xfrm>
        </p:spPr>
        <p:txBody>
          <a:bodyPr/>
          <a:lstStyle/>
          <a:p>
            <a:r>
              <a:rPr lang="da-DK" dirty="0" smtClean="0"/>
              <a:t>But remember.... </a:t>
            </a:r>
            <a:endParaRPr lang="da-DK" dirty="0"/>
          </a:p>
        </p:txBody>
      </p:sp>
      <p:sp>
        <p:nvSpPr>
          <p:cNvPr id="3" name="Content Placeholder 2"/>
          <p:cNvSpPr>
            <a:spLocks noGrp="1"/>
          </p:cNvSpPr>
          <p:nvPr>
            <p:ph idx="1"/>
          </p:nvPr>
        </p:nvSpPr>
        <p:spPr>
          <a:xfrm>
            <a:off x="838200" y="2841625"/>
            <a:ext cx="10515600" cy="4351338"/>
          </a:xfrm>
        </p:spPr>
        <p:txBody>
          <a:bodyPr/>
          <a:lstStyle/>
          <a:p>
            <a:r>
              <a:rPr lang="da-DK" dirty="0" smtClean="0"/>
              <a:t>Each year of delay or partly delay will cost in foregone catch – a price to pay for a delay which managers might not like</a:t>
            </a:r>
            <a:endParaRPr lang="da-DK" dirty="0"/>
          </a:p>
        </p:txBody>
      </p:sp>
    </p:spTree>
    <p:extLst>
      <p:ext uri="{BB962C8B-B14F-4D97-AF65-F5344CB8AC3E}">
        <p14:creationId xmlns:p14="http://schemas.microsoft.com/office/powerpoint/2010/main" val="1679229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dirty="0"/>
          </a:p>
        </p:txBody>
      </p:sp>
      <p:sp>
        <p:nvSpPr>
          <p:cNvPr id="3" name="Content Placeholder 2"/>
          <p:cNvSpPr>
            <a:spLocks noGrp="1"/>
          </p:cNvSpPr>
          <p:nvPr>
            <p:ph idx="1"/>
          </p:nvPr>
        </p:nvSpPr>
        <p:spPr/>
        <p:txBody>
          <a:bodyPr>
            <a:normAutofit/>
          </a:bodyPr>
          <a:lstStyle/>
          <a:p>
            <a:r>
              <a:rPr lang="da-DK" sz="3600" dirty="0"/>
              <a:t>All material </a:t>
            </a:r>
            <a:r>
              <a:rPr lang="da-DK" sz="3600" dirty="0" smtClean="0"/>
              <a:t>are available </a:t>
            </a:r>
            <a:r>
              <a:rPr lang="da-DK" sz="3600" dirty="0"/>
              <a:t>on </a:t>
            </a:r>
            <a:r>
              <a:rPr lang="da-DK" sz="3600" dirty="0">
                <a:hlinkClick r:id="rId2"/>
              </a:rPr>
              <a:t>https://www.fmsyproject.net</a:t>
            </a:r>
            <a:r>
              <a:rPr lang="da-DK" sz="3600" dirty="0" smtClean="0">
                <a:hlinkClick r:id="rId2"/>
              </a:rPr>
              <a:t>/</a:t>
            </a:r>
            <a:r>
              <a:rPr lang="da-DK" sz="3600" dirty="0"/>
              <a:t> </a:t>
            </a:r>
            <a:endParaRPr lang="da-DK" sz="3600" dirty="0" smtClean="0"/>
          </a:p>
          <a:p>
            <a:pPr marL="0" indent="0">
              <a:buNone/>
            </a:pPr>
            <a:endParaRPr lang="da-DK" sz="3600" dirty="0" smtClean="0"/>
          </a:p>
          <a:p>
            <a:r>
              <a:rPr lang="da-DK" sz="3600" dirty="0" smtClean="0"/>
              <a:t>Will be published in peer reviewed journals within the next year</a:t>
            </a:r>
            <a:endParaRPr lang="da-DK" sz="3600" dirty="0"/>
          </a:p>
        </p:txBody>
      </p:sp>
    </p:spTree>
    <p:extLst>
      <p:ext uri="{BB962C8B-B14F-4D97-AF65-F5344CB8AC3E}">
        <p14:creationId xmlns:p14="http://schemas.microsoft.com/office/powerpoint/2010/main" val="2499984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11238"/>
            <a:ext cx="10515600" cy="2852737"/>
          </a:xfrm>
        </p:spPr>
        <p:txBody>
          <a:bodyPr>
            <a:normAutofit/>
          </a:bodyPr>
          <a:lstStyle/>
          <a:p>
            <a:r>
              <a:rPr lang="da-DK" sz="4400" dirty="0" smtClean="0"/>
              <a:t>We propose a new set of Fmsy values for data rich stocks in the North Atlantic</a:t>
            </a:r>
            <a:endParaRPr lang="da-DK" sz="4400" dirty="0"/>
          </a:p>
        </p:txBody>
      </p:sp>
      <p:sp>
        <p:nvSpPr>
          <p:cNvPr id="3" name="Text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059725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50878" y="10977"/>
            <a:ext cx="12192000" cy="6847023"/>
          </a:xfrm>
          <a:prstGeom prst="rect">
            <a:avLst/>
          </a:prstGeom>
          <a:noFill/>
          <a:ln w="9525">
            <a:noFill/>
            <a:miter lim="800000"/>
            <a:headEnd/>
            <a:tailEnd/>
          </a:ln>
        </p:spPr>
      </p:pic>
      <p:sp>
        <p:nvSpPr>
          <p:cNvPr id="3" name="TextBox 2"/>
          <p:cNvSpPr txBox="1"/>
          <p:nvPr/>
        </p:nvSpPr>
        <p:spPr>
          <a:xfrm>
            <a:off x="7274257" y="1651378"/>
            <a:ext cx="3138985" cy="120032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square" rtlCol="0">
            <a:spAutoFit/>
          </a:bodyPr>
          <a:lstStyle/>
          <a:p>
            <a:r>
              <a:rPr lang="da-DK" sz="3600" i="1" smtClean="0">
                <a:latin typeface="Arial Rounded MT Bold" panose="020F0704030504030204" pitchFamily="34" charset="0"/>
              </a:rPr>
              <a:t>Thank a lot for coming </a:t>
            </a:r>
            <a:r>
              <a:rPr lang="da-DK" sz="3600" i="1" dirty="0" smtClean="0">
                <a:latin typeface="Arial Rounded MT Bold" panose="020F0704030504030204" pitchFamily="34" charset="0"/>
              </a:rPr>
              <a:t>!</a:t>
            </a:r>
            <a:endParaRPr lang="da-DK" sz="3600" i="1" dirty="0">
              <a:latin typeface="Arial Rounded MT Bold" panose="020F0704030504030204" pitchFamily="34" charset="0"/>
            </a:endParaRPr>
          </a:p>
        </p:txBody>
      </p:sp>
    </p:spTree>
    <p:extLst>
      <p:ext uri="{BB962C8B-B14F-4D97-AF65-F5344CB8AC3E}">
        <p14:creationId xmlns:p14="http://schemas.microsoft.com/office/powerpoint/2010/main" val="1588994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4400" dirty="0" smtClean="0"/>
              <a:t>They are:</a:t>
            </a:r>
            <a:br>
              <a:rPr lang="da-DK" sz="4400" dirty="0" smtClean="0"/>
            </a:br>
            <a:r>
              <a:rPr lang="da-DK" sz="4400" dirty="0"/>
              <a:t> </a:t>
            </a:r>
            <a:r>
              <a:rPr lang="da-DK" sz="4400" dirty="0" smtClean="0"/>
              <a:t>  -  with no bias known to science</a:t>
            </a:r>
            <a:r>
              <a:rPr lang="da-DK" sz="4400" dirty="0"/>
              <a:t/>
            </a:r>
            <a:br>
              <a:rPr lang="da-DK" sz="4400" dirty="0"/>
            </a:br>
            <a:r>
              <a:rPr lang="da-DK" sz="4400" dirty="0" smtClean="0"/>
              <a:t>   -  using the available science on ecosystem functioning</a:t>
            </a:r>
            <a:endParaRPr lang="da-DK" sz="4400" dirty="0"/>
          </a:p>
        </p:txBody>
      </p:sp>
      <p:sp>
        <p:nvSpPr>
          <p:cNvPr id="3" name="Text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884323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520440" cy="5441315"/>
          </a:xfrm>
        </p:spPr>
        <p:txBody>
          <a:bodyPr/>
          <a:lstStyle/>
          <a:p>
            <a:r>
              <a:rPr lang="da-DK" dirty="0" smtClean="0"/>
              <a:t>Final set</a:t>
            </a:r>
            <a:br>
              <a:rPr lang="da-DK" dirty="0" smtClean="0"/>
            </a:br>
            <a:r>
              <a:rPr lang="da-DK" dirty="0"/>
              <a:t/>
            </a:r>
            <a:br>
              <a:rPr lang="da-DK" dirty="0"/>
            </a:br>
            <a:endParaRPr lang="da-DK" sz="2800" dirty="0"/>
          </a:p>
        </p:txBody>
      </p:sp>
      <p:graphicFrame>
        <p:nvGraphicFramePr>
          <p:cNvPr id="5" name="Table 4"/>
          <p:cNvGraphicFramePr>
            <a:graphicFrameLocks noGrp="1"/>
          </p:cNvGraphicFramePr>
          <p:nvPr>
            <p:extLst>
              <p:ext uri="{D42A27DB-BD31-4B8C-83A1-F6EECF244321}">
                <p14:modId xmlns:p14="http://schemas.microsoft.com/office/powerpoint/2010/main" val="337529847"/>
              </p:ext>
            </p:extLst>
          </p:nvPr>
        </p:nvGraphicFramePr>
        <p:xfrm>
          <a:off x="5054600" y="146909"/>
          <a:ext cx="5356992" cy="6535747"/>
        </p:xfrm>
        <a:graphic>
          <a:graphicData uri="http://schemas.openxmlformats.org/drawingml/2006/table">
            <a:tbl>
              <a:tblPr>
                <a:tableStyleId>{5C22544A-7EE6-4342-B048-85BDC9FD1C3A}</a:tableStyleId>
              </a:tblPr>
              <a:tblGrid>
                <a:gridCol w="3269315"/>
                <a:gridCol w="785312"/>
                <a:gridCol w="1302365"/>
              </a:tblGrid>
              <a:tr h="289558">
                <a:tc>
                  <a:txBody>
                    <a:bodyPr/>
                    <a:lstStyle/>
                    <a:p>
                      <a:pPr algn="l" fontAlgn="b"/>
                      <a:r>
                        <a:rPr lang="da-DK" sz="1000" b="1" i="0" u="none" strike="noStrike" dirty="0" smtClean="0">
                          <a:solidFill>
                            <a:srgbClr val="000000"/>
                          </a:solidFill>
                          <a:effectLst/>
                          <a:latin typeface="Calibri" panose="020F0502020204030204" pitchFamily="34" charset="0"/>
                        </a:rPr>
                        <a:t>Stock</a:t>
                      </a:r>
                      <a:endParaRPr lang="da-DK" sz="1000" b="1"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b="1" u="none" strike="noStrike" dirty="0" smtClean="0">
                          <a:effectLst/>
                        </a:rPr>
                        <a:t>Current Fmsy </a:t>
                      </a:r>
                      <a:endParaRPr lang="da-DK" sz="1000" b="1"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b="1" u="none" strike="noStrike" dirty="0">
                          <a:effectLst/>
                        </a:rPr>
                        <a:t>Final new Fmsy values</a:t>
                      </a:r>
                      <a:endParaRPr lang="da-DK" sz="1000" b="1"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Blue whiting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en-US" sz="1000" u="none" strike="noStrike" dirty="0">
                          <a:effectLst/>
                        </a:rPr>
                        <a:t>Cod in divisions 7.e–k (western English Channel and southern Celtic Seas)</a:t>
                      </a:r>
                      <a:endParaRPr lang="en-US"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0.63</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Cod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0.77</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Northeast Arctic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0.40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Faroe Plateau</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Western Baltic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Haddock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0.45</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Faroe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0.29</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Rockall</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Irish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VIIb-k</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0.40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0.87</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North Sea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0.19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0.58</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Northeast Arctic</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0.39</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Hake Northern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Hake Southern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0.55</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Western Baltic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a:t>
                      </a:r>
                      <a:r>
                        <a:rPr lang="da-DK" sz="1000" u="none" strike="noStrike" dirty="0" smtClean="0">
                          <a:effectLst/>
                        </a:rPr>
                        <a:t>Irish </a:t>
                      </a:r>
                      <a:r>
                        <a:rPr lang="da-DK" sz="1000" u="none" strike="noStrike" dirty="0">
                          <a:effectLst/>
                        </a:rPr>
                        <a:t>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0.43</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en-US" sz="1000" u="none" strike="noStrike" dirty="0">
                          <a:effectLst/>
                        </a:rPr>
                        <a:t>Herring Celtic Sea and South of Ireland</a:t>
                      </a:r>
                      <a:endParaRPr lang="en-US"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North Sea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Gulf of Riga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25–29, 32 xGoR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0.28</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Mackerel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smtClean="0">
                          <a:effectLst/>
                        </a:rPr>
                        <a:t>0.37</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Plaice E Channel</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Plaice Kattegat Sund</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0.55</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Plaice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0.19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Faroe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North Sea etc.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0.44</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Northeast Arctic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Eastern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Western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0.23</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en-US" sz="1000" u="none" strike="noStrike">
                          <a:effectLst/>
                        </a:rPr>
                        <a:t>Sole Bristol Chanel Celtic Sea </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0.39</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Kattegat</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Bay of Biscay</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smtClean="0">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Sprat Baltic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smtClean="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bl>
          </a:graphicData>
        </a:graphic>
      </p:graphicFrame>
      <p:sp>
        <p:nvSpPr>
          <p:cNvPr id="10" name="Rounded Rectangle 9"/>
          <p:cNvSpPr/>
          <p:nvPr/>
        </p:nvSpPr>
        <p:spPr>
          <a:xfrm>
            <a:off x="9174480" y="146909"/>
            <a:ext cx="1371600" cy="67110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90957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817055"/>
              </p:ext>
            </p:extLst>
          </p:nvPr>
        </p:nvGraphicFramePr>
        <p:xfrm>
          <a:off x="3771900" y="774704"/>
          <a:ext cx="7648679" cy="5483391"/>
        </p:xfrm>
        <a:graphic>
          <a:graphicData uri="http://schemas.openxmlformats.org/drawingml/2006/table">
            <a:tbl>
              <a:tblPr firstRow="1" firstCol="1" bandRow="1">
                <a:tableStyleId>{5C22544A-7EE6-4342-B048-85BDC9FD1C3A}</a:tableStyleId>
              </a:tblPr>
              <a:tblGrid>
                <a:gridCol w="2510636"/>
                <a:gridCol w="314845"/>
                <a:gridCol w="842544"/>
                <a:gridCol w="1047268"/>
                <a:gridCol w="943059"/>
                <a:gridCol w="943059"/>
                <a:gridCol w="1047268"/>
              </a:tblGrid>
              <a:tr h="579721">
                <a:tc>
                  <a:txBody>
                    <a:bodyPr/>
                    <a:lstStyle/>
                    <a:p>
                      <a:pPr algn="l">
                        <a:lnSpc>
                          <a:spcPct val="107000"/>
                        </a:lnSpc>
                        <a:spcAft>
                          <a:spcPts val="0"/>
                        </a:spcAft>
                      </a:pPr>
                      <a:r>
                        <a:rPr lang="en-US" sz="1100" dirty="0">
                          <a:effectLst/>
                        </a:rPr>
                        <a:t>Stock</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ICES 2016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Froese et al. SPM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Multispecies</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Inferred from other stocks</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smtClean="0">
                          <a:effectLst/>
                        </a:rPr>
                        <a:t>Final preliminary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3240">
                <a:tc>
                  <a:txBody>
                    <a:bodyPr/>
                    <a:lstStyle/>
                    <a:p>
                      <a:pPr algn="l">
                        <a:lnSpc>
                          <a:spcPct val="107000"/>
                        </a:lnSpc>
                        <a:spcAft>
                          <a:spcPts val="0"/>
                        </a:spcAft>
                      </a:pPr>
                      <a:r>
                        <a:rPr lang="en-US"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b</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c</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d</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e</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Cod W Scotland</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1</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0.17</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0.69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0.69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Cod Irish Sea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2</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0.37</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0.95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0.95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Cod Eastern Baltic Sea (pre 2012)</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3</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0.87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0.87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Herring W Scotland and W Ireland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4</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0.16</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0.22</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0.39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0.30</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Herring Norwegian SSP</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5</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0.15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0.26</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0.26</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Herring </a:t>
                      </a:r>
                      <a:r>
                        <a:rPr lang="en-US" sz="1000" dirty="0" err="1">
                          <a:effectLst/>
                        </a:rPr>
                        <a:t>Bothnian</a:t>
                      </a:r>
                      <a:r>
                        <a:rPr lang="en-US" sz="1000" dirty="0">
                          <a:effectLst/>
                        </a:rPr>
                        <a:t> Sea</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6</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0.15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0.34</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0.34</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Horse mackerel W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7</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0.13</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0.37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0.37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gridSpan="3">
                  <a:txBody>
                    <a:bodyPr/>
                    <a:lstStyle/>
                    <a:p>
                      <a:pPr algn="ctr">
                        <a:lnSpc>
                          <a:spcPct val="107000"/>
                        </a:lnSpc>
                        <a:spcAft>
                          <a:spcPts val="0"/>
                        </a:spcAft>
                      </a:pPr>
                      <a:r>
                        <a:rPr lang="en-US"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hMerge="1">
                  <a:txBody>
                    <a:bodyPr/>
                    <a:lstStyle/>
                    <a:p>
                      <a:endParaRPr lang="da-DK"/>
                    </a:p>
                  </a:txBody>
                  <a:tcPr/>
                </a:tc>
                <a:tc hMerge="1">
                  <a:txBody>
                    <a:bodyPr/>
                    <a:lstStyle/>
                    <a:p>
                      <a:endParaRPr lang="da-DK"/>
                    </a:p>
                  </a:txBody>
                  <a:tcPr/>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gridSpan="3">
                  <a:txBody>
                    <a:bodyPr/>
                    <a:lstStyle/>
                    <a:p>
                      <a:pPr algn="ctr">
                        <a:lnSpc>
                          <a:spcPct val="107000"/>
                        </a:lnSpc>
                        <a:spcAft>
                          <a:spcPts val="0"/>
                        </a:spcAft>
                      </a:pPr>
                      <a:r>
                        <a:rPr lang="en-US" sz="1200" dirty="0">
                          <a:effectLst/>
                        </a:rPr>
                        <a:t>Surplus Production Models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hMerge="1">
                  <a:txBody>
                    <a:bodyPr/>
                    <a:lstStyle/>
                    <a:p>
                      <a:endParaRPr lang="da-DK"/>
                    </a:p>
                  </a:txBody>
                  <a:tcPr/>
                </a:tc>
                <a:tc hMerge="1">
                  <a:txBody>
                    <a:bodyPr/>
                    <a:lstStyle/>
                    <a:p>
                      <a:endParaRPr lang="da-DK"/>
                    </a:p>
                  </a:txBody>
                  <a:tcPr/>
                </a:tc>
                <a:tc>
                  <a:txBody>
                    <a:bodyPr/>
                    <a:lstStyle/>
                    <a:p>
                      <a:pPr algn="ctr">
                        <a:lnSpc>
                          <a:spcPct val="107000"/>
                        </a:lnSpc>
                        <a:spcAft>
                          <a:spcPts val="0"/>
                        </a:spcAft>
                      </a:pPr>
                      <a:r>
                        <a:rPr lang="da-DK" sz="1200">
                          <a:effectLst/>
                        </a:rPr>
                        <a:t>Final</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386481">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Schaefer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Thorson tax</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Thorson pooled</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da-DK"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Model 5</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Model 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Model 8</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da-DK" sz="1000" dirty="0">
                          <a:effectLst/>
                        </a:rPr>
                        <a:t>Blue ling Vb-VI-VII</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800">
                          <a:effectLst/>
                        </a:rPr>
                        <a:t>8</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0.12</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0.19</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da-DK" sz="1000" dirty="0">
                          <a:effectLst/>
                        </a:rPr>
                        <a:t>Tusk Va and XIV</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en-US" sz="800">
                          <a:effectLst/>
                        </a:rPr>
                        <a:t>9</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0.226</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0.14</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da-DK" sz="1000" dirty="0">
                          <a:effectLst/>
                        </a:rPr>
                        <a:t>Golden Redfish V-VI-XII-XIV</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800">
                          <a:effectLst/>
                        </a:rPr>
                        <a:t>10</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0.097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0.11</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0.13</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0.11</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0.12</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386481">
                <a:tc>
                  <a:txBody>
                    <a:bodyPr/>
                    <a:lstStyle/>
                    <a:p>
                      <a:pPr algn="l">
                        <a:lnSpc>
                          <a:spcPct val="107000"/>
                        </a:lnSpc>
                        <a:spcAft>
                          <a:spcPts val="0"/>
                        </a:spcAft>
                      </a:pPr>
                      <a:r>
                        <a:rPr lang="en-US" sz="1000" dirty="0">
                          <a:effectLst/>
                        </a:rPr>
                        <a:t>Megrim (L. </a:t>
                      </a:r>
                      <a:r>
                        <a:rPr lang="en-US" sz="1000" dirty="0" err="1">
                          <a:effectLst/>
                        </a:rPr>
                        <a:t>whif</a:t>
                      </a:r>
                      <a:r>
                        <a:rPr lang="en-US" sz="1000" dirty="0">
                          <a:effectLst/>
                        </a:rPr>
                        <a:t>.)  in divisions 7.b–k, 8.a–b, and 8.d</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en-US" sz="800">
                          <a:effectLst/>
                        </a:rPr>
                        <a:t>11</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0.19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0.53</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0.59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0.55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0.55</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Ling Iceland Grounds</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en-US" sz="800">
                          <a:effectLst/>
                        </a:rPr>
                        <a:t>12</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0.284</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0.43</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0.44</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0.38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0.42</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da-DK" sz="1000" dirty="0">
                          <a:effectLst/>
                        </a:rPr>
                        <a:t>Atlantic menhaden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800">
                          <a:effectLst/>
                        </a:rPr>
                        <a:t>13</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0.76</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0.74</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0.75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0.75</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386481">
                <a:tc>
                  <a:txBody>
                    <a:bodyPr/>
                    <a:lstStyle/>
                    <a:p>
                      <a:pPr algn="l">
                        <a:lnSpc>
                          <a:spcPct val="107000"/>
                        </a:lnSpc>
                        <a:spcAft>
                          <a:spcPts val="0"/>
                        </a:spcAft>
                      </a:pPr>
                      <a:r>
                        <a:rPr lang="en-US" sz="1000" dirty="0">
                          <a:effectLst/>
                        </a:rPr>
                        <a:t>Summer flounder Mid-Atlantic Coast</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en-US" sz="800">
                          <a:effectLst/>
                        </a:rPr>
                        <a:t>14</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1.08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1.12</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1.10</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1.10</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bl>
          </a:graphicData>
        </a:graphic>
      </p:graphicFrame>
      <p:sp>
        <p:nvSpPr>
          <p:cNvPr id="3" name="TextBox 2"/>
          <p:cNvSpPr txBox="1"/>
          <p:nvPr/>
        </p:nvSpPr>
        <p:spPr>
          <a:xfrm>
            <a:off x="444500" y="1828800"/>
            <a:ext cx="2159000" cy="4862870"/>
          </a:xfrm>
          <a:prstGeom prst="rect">
            <a:avLst/>
          </a:prstGeom>
          <a:noFill/>
        </p:spPr>
        <p:txBody>
          <a:bodyPr wrap="square" rtlCol="0">
            <a:spAutoFit/>
          </a:bodyPr>
          <a:lstStyle/>
          <a:p>
            <a:r>
              <a:rPr lang="en-US" sz="1000" dirty="0"/>
              <a:t>Footnotes</a:t>
            </a:r>
            <a:r>
              <a:rPr lang="en-US" sz="1000" dirty="0" smtClean="0"/>
              <a:t>.</a:t>
            </a:r>
          </a:p>
          <a:p>
            <a:endParaRPr lang="en-US" sz="1000" dirty="0"/>
          </a:p>
          <a:p>
            <a:r>
              <a:rPr lang="en-US" sz="1000" dirty="0"/>
              <a:t>1d. Mean of cod in Irish Sea, in divisions 7.e–k (western English Channel and southern Celtic Seas), the North Sea, and Faroe Islands (0.95, 0.63, 0.77, 0.41) equal to 0.69</a:t>
            </a:r>
            <a:r>
              <a:rPr lang="en-US" sz="1000" dirty="0" smtClean="0"/>
              <a:t>.</a:t>
            </a:r>
          </a:p>
          <a:p>
            <a:endParaRPr lang="en-US" sz="1000" dirty="0"/>
          </a:p>
          <a:p>
            <a:r>
              <a:rPr lang="en-US" sz="1000" dirty="0"/>
              <a:t>3c. Most complete model: Multispecies FMSY Gislason (1999). The options assuming constant relationship in F between the three stocks (that of 1996</a:t>
            </a:r>
            <a:r>
              <a:rPr lang="en-US" sz="1000" dirty="0" smtClean="0"/>
              <a:t>).</a:t>
            </a:r>
          </a:p>
          <a:p>
            <a:endParaRPr lang="en-US" sz="1000" dirty="0"/>
          </a:p>
          <a:p>
            <a:r>
              <a:rPr lang="en-US" sz="1000" dirty="0"/>
              <a:t>4d. Mean of Herring Icelandic, Herring Irish Sea, Herring Celtic Sea and South of Ireland, Herring North Sea, (i.e. 0.26, 0.43, 0.41, and 0.46) equal to 0.39</a:t>
            </a:r>
            <a:r>
              <a:rPr lang="en-US" sz="1000" dirty="0" smtClean="0"/>
              <a:t>.</a:t>
            </a:r>
          </a:p>
          <a:p>
            <a:endParaRPr lang="en-US" sz="1000" dirty="0"/>
          </a:p>
          <a:p>
            <a:r>
              <a:rPr lang="en-US" sz="1000" dirty="0"/>
              <a:t>4e. Mean of the two </a:t>
            </a:r>
            <a:r>
              <a:rPr lang="en-US" sz="1000" dirty="0" smtClean="0"/>
              <a:t>values</a:t>
            </a:r>
          </a:p>
          <a:p>
            <a:r>
              <a:rPr lang="en-US" sz="1000" dirty="0" smtClean="0"/>
              <a:t>.</a:t>
            </a:r>
            <a:endParaRPr lang="en-US" sz="1000" dirty="0"/>
          </a:p>
          <a:p>
            <a:r>
              <a:rPr lang="en-US" sz="1000" dirty="0"/>
              <a:t>6d. Similar to Icelandic herring. </a:t>
            </a:r>
            <a:endParaRPr lang="en-US" sz="1000" dirty="0" smtClean="0"/>
          </a:p>
          <a:p>
            <a:endParaRPr lang="en-US" sz="1000" dirty="0"/>
          </a:p>
          <a:p>
            <a:r>
              <a:rPr lang="en-US" sz="1000" dirty="0"/>
              <a:t>7d. Average of herring in western Baltic (0.31), herring in </a:t>
            </a:r>
            <a:r>
              <a:rPr lang="en-US" sz="1000" dirty="0" err="1"/>
              <a:t>Guld</a:t>
            </a:r>
            <a:r>
              <a:rPr lang="en-US" sz="1000" dirty="0"/>
              <a:t> of Riga (0.42) and herring 25–29, 32 </a:t>
            </a:r>
            <a:r>
              <a:rPr lang="en-US" sz="1000" dirty="0" err="1"/>
              <a:t>xGoR</a:t>
            </a:r>
            <a:r>
              <a:rPr lang="en-US" sz="1000" dirty="0"/>
              <a:t> (0.28</a:t>
            </a:r>
            <a:r>
              <a:rPr lang="en-US" sz="1000" dirty="0" smtClean="0"/>
              <a:t>).</a:t>
            </a:r>
          </a:p>
          <a:p>
            <a:endParaRPr lang="en-US" sz="1000" dirty="0"/>
          </a:p>
          <a:p>
            <a:r>
              <a:rPr lang="en-US" sz="1000" dirty="0"/>
              <a:t>8d. Assumed equal to mackerel due to similar growth and maximum age.</a:t>
            </a:r>
          </a:p>
        </p:txBody>
      </p:sp>
      <p:sp>
        <p:nvSpPr>
          <p:cNvPr id="4" name="TextBox 3"/>
          <p:cNvSpPr txBox="1"/>
          <p:nvPr/>
        </p:nvSpPr>
        <p:spPr>
          <a:xfrm>
            <a:off x="584200" y="647700"/>
            <a:ext cx="2171700" cy="646331"/>
          </a:xfrm>
          <a:prstGeom prst="rect">
            <a:avLst/>
          </a:prstGeom>
          <a:noFill/>
        </p:spPr>
        <p:txBody>
          <a:bodyPr wrap="square" rtlCol="0">
            <a:spAutoFit/>
          </a:bodyPr>
          <a:lstStyle/>
          <a:p>
            <a:r>
              <a:rPr lang="da-DK" dirty="0" smtClean="0"/>
              <a:t>Preliminary results for 14 more stocks</a:t>
            </a:r>
            <a:endParaRPr lang="da-DK" dirty="0"/>
          </a:p>
        </p:txBody>
      </p:sp>
      <p:sp>
        <p:nvSpPr>
          <p:cNvPr id="5" name="TextBox 4"/>
          <p:cNvSpPr txBox="1"/>
          <p:nvPr/>
        </p:nvSpPr>
        <p:spPr>
          <a:xfrm rot="19673660">
            <a:off x="2997201" y="2212959"/>
            <a:ext cx="2794000" cy="2062103"/>
          </a:xfrm>
          <a:prstGeom prst="rect">
            <a:avLst/>
          </a:prstGeom>
          <a:noFill/>
        </p:spPr>
        <p:txBody>
          <a:bodyPr wrap="square" rtlCol="0">
            <a:spAutoFit/>
          </a:bodyPr>
          <a:lstStyle/>
          <a:p>
            <a:r>
              <a:rPr lang="da-DK" sz="3200" dirty="0" smtClean="0">
                <a:solidFill>
                  <a:srgbClr val="FF0000"/>
                </a:solidFill>
              </a:rPr>
              <a:t>Don’t read all the text now – maybe do it afterwards</a:t>
            </a:r>
            <a:endParaRPr lang="da-DK" sz="3200" dirty="0">
              <a:solidFill>
                <a:srgbClr val="FF0000"/>
              </a:solidFill>
            </a:endParaRPr>
          </a:p>
        </p:txBody>
      </p:sp>
    </p:spTree>
    <p:extLst>
      <p:ext uri="{BB962C8B-B14F-4D97-AF65-F5344CB8AC3E}">
        <p14:creationId xmlns:p14="http://schemas.microsoft.com/office/powerpoint/2010/main" val="1759448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990725"/>
            <a:ext cx="10515600" cy="1325563"/>
          </a:xfrm>
        </p:spPr>
        <p:txBody>
          <a:bodyPr>
            <a:normAutofit/>
          </a:bodyPr>
          <a:lstStyle/>
          <a:p>
            <a:r>
              <a:rPr lang="da-DK" dirty="0"/>
              <a:t/>
            </a:r>
            <a:br>
              <a:rPr lang="da-DK" dirty="0"/>
            </a:br>
            <a:endParaRPr lang="da-DK" dirty="0"/>
          </a:p>
        </p:txBody>
      </p:sp>
      <p:sp>
        <p:nvSpPr>
          <p:cNvPr id="3" name="Content Placeholder 2"/>
          <p:cNvSpPr>
            <a:spLocks noGrp="1"/>
          </p:cNvSpPr>
          <p:nvPr>
            <p:ph idx="1"/>
          </p:nvPr>
        </p:nvSpPr>
        <p:spPr>
          <a:xfrm>
            <a:off x="1130300" y="2158999"/>
            <a:ext cx="10515600" cy="2697163"/>
          </a:xfrm>
        </p:spPr>
        <p:txBody>
          <a:bodyPr>
            <a:normAutofit/>
          </a:bodyPr>
          <a:lstStyle/>
          <a:p>
            <a:pPr marL="0" indent="0">
              <a:buNone/>
            </a:pPr>
            <a:r>
              <a:rPr lang="da-DK" sz="4000" dirty="0" smtClean="0"/>
              <a:t>If you choose to use the new Fmsy values  – it is very easily done....</a:t>
            </a:r>
            <a:endParaRPr lang="da-DK" sz="4000" dirty="0"/>
          </a:p>
        </p:txBody>
      </p:sp>
    </p:spTree>
    <p:extLst>
      <p:ext uri="{BB962C8B-B14F-4D97-AF65-F5344CB8AC3E}">
        <p14:creationId xmlns:p14="http://schemas.microsoft.com/office/powerpoint/2010/main" val="2096785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2322892"/>
            <a:ext cx="2892552" cy="3379408"/>
          </a:xfrm>
        </p:spPr>
        <p:txBody>
          <a:bodyPr>
            <a:normAutofit fontScale="90000"/>
          </a:bodyPr>
          <a:lstStyle/>
          <a:p>
            <a:r>
              <a:rPr lang="da-DK" sz="3100" dirty="0" smtClean="0"/>
              <a:t>”Business as usual”  except with new Fmsy values </a:t>
            </a:r>
            <a:br>
              <a:rPr lang="da-DK" sz="3100" dirty="0" smtClean="0"/>
            </a:br>
            <a:r>
              <a:rPr lang="da-DK" sz="3100" dirty="0"/>
              <a:t/>
            </a:r>
            <a:br>
              <a:rPr lang="da-DK" sz="3100" dirty="0"/>
            </a:br>
            <a:r>
              <a:rPr lang="da-DK" sz="3100" dirty="0" smtClean="0"/>
              <a:t>-- still use the ICES HCR – so the risk to stock collapse very small !!</a:t>
            </a:r>
            <a:r>
              <a:rPr lang="da-DK" sz="3100" dirty="0"/>
              <a:t/>
            </a:r>
            <a:br>
              <a:rPr lang="da-DK" sz="3100" dirty="0"/>
            </a:br>
            <a:endParaRPr lang="da-DK" sz="3100" dirty="0"/>
          </a:p>
        </p:txBody>
      </p:sp>
      <p:sp>
        <p:nvSpPr>
          <p:cNvPr id="3" name="Content Placeholder 2"/>
          <p:cNvSpPr>
            <a:spLocks noGrp="1"/>
          </p:cNvSpPr>
          <p:nvPr>
            <p:ph idx="1"/>
          </p:nvPr>
        </p:nvSpPr>
        <p:spPr>
          <a:xfrm>
            <a:off x="557784" y="736853"/>
            <a:ext cx="10515600" cy="799339"/>
          </a:xfrm>
        </p:spPr>
        <p:txBody>
          <a:bodyPr/>
          <a:lstStyle/>
          <a:p>
            <a:pPr marL="0" indent="0">
              <a:buNone/>
            </a:pPr>
            <a:endParaRPr lang="da-DK" dirty="0" smtClean="0"/>
          </a:p>
        </p:txBody>
      </p:sp>
      <p:pic>
        <p:nvPicPr>
          <p:cNvPr id="4" name="Picture 3"/>
          <p:cNvPicPr>
            <a:picLocks noChangeAspect="1"/>
          </p:cNvPicPr>
          <p:nvPr/>
        </p:nvPicPr>
        <p:blipFill>
          <a:blip r:embed="rId3"/>
          <a:stretch>
            <a:fillRect/>
          </a:stretch>
        </p:blipFill>
        <p:spPr>
          <a:xfrm>
            <a:off x="3648456" y="736853"/>
            <a:ext cx="7760324" cy="5688758"/>
          </a:xfrm>
          <a:prstGeom prst="rect">
            <a:avLst/>
          </a:prstGeom>
        </p:spPr>
      </p:pic>
      <p:sp>
        <p:nvSpPr>
          <p:cNvPr id="5" name="Oval 4"/>
          <p:cNvSpPr/>
          <p:nvPr/>
        </p:nvSpPr>
        <p:spPr>
          <a:xfrm>
            <a:off x="6437376" y="1536192"/>
            <a:ext cx="963168"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Oval 5"/>
          <p:cNvSpPr/>
          <p:nvPr/>
        </p:nvSpPr>
        <p:spPr>
          <a:xfrm>
            <a:off x="6422136" y="3078693"/>
            <a:ext cx="963168"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5370576" y="3078693"/>
            <a:ext cx="853440" cy="646331"/>
          </a:xfrm>
          <a:prstGeom prst="rect">
            <a:avLst/>
          </a:prstGeom>
          <a:noFill/>
          <a:ln w="38100">
            <a:solidFill>
              <a:srgbClr val="00B050"/>
            </a:solidFill>
          </a:ln>
        </p:spPr>
        <p:txBody>
          <a:bodyPr wrap="square" rtlCol="0">
            <a:spAutoFit/>
          </a:bodyPr>
          <a:lstStyle/>
          <a:p>
            <a:r>
              <a:rPr lang="da-DK" dirty="0" smtClean="0"/>
              <a:t>New Fmsy</a:t>
            </a:r>
            <a:endParaRPr lang="da-DK" dirty="0"/>
          </a:p>
        </p:txBody>
      </p:sp>
      <p:sp>
        <p:nvSpPr>
          <p:cNvPr id="10" name="TextBox 9"/>
          <p:cNvSpPr txBox="1"/>
          <p:nvPr/>
        </p:nvSpPr>
        <p:spPr>
          <a:xfrm>
            <a:off x="5120640" y="1744876"/>
            <a:ext cx="987552" cy="646331"/>
          </a:xfrm>
          <a:prstGeom prst="rect">
            <a:avLst/>
          </a:prstGeom>
          <a:noFill/>
          <a:ln w="38100">
            <a:solidFill>
              <a:srgbClr val="00B050"/>
            </a:solidFill>
          </a:ln>
        </p:spPr>
        <p:txBody>
          <a:bodyPr wrap="square" rtlCol="0">
            <a:spAutoFit/>
          </a:bodyPr>
          <a:lstStyle/>
          <a:p>
            <a:r>
              <a:rPr lang="da-DK" dirty="0" smtClean="0"/>
              <a:t>Present Fmsy</a:t>
            </a:r>
            <a:endParaRPr lang="da-DK" dirty="0"/>
          </a:p>
        </p:txBody>
      </p:sp>
      <p:sp>
        <p:nvSpPr>
          <p:cNvPr id="9" name="TextBox 8"/>
          <p:cNvSpPr txBox="1"/>
          <p:nvPr/>
        </p:nvSpPr>
        <p:spPr>
          <a:xfrm>
            <a:off x="7729728" y="1617964"/>
            <a:ext cx="987552" cy="369332"/>
          </a:xfrm>
          <a:prstGeom prst="rect">
            <a:avLst/>
          </a:prstGeom>
          <a:noFill/>
          <a:ln w="38100">
            <a:solidFill>
              <a:srgbClr val="00B050"/>
            </a:solidFill>
          </a:ln>
        </p:spPr>
        <p:txBody>
          <a:bodyPr wrap="square" rtlCol="0">
            <a:spAutoFit/>
          </a:bodyPr>
          <a:lstStyle/>
          <a:p>
            <a:endParaRPr lang="da-DK" dirty="0"/>
          </a:p>
        </p:txBody>
      </p:sp>
      <p:sp>
        <p:nvSpPr>
          <p:cNvPr id="11" name="TextBox 10"/>
          <p:cNvSpPr txBox="1"/>
          <p:nvPr/>
        </p:nvSpPr>
        <p:spPr>
          <a:xfrm>
            <a:off x="7741978" y="3111541"/>
            <a:ext cx="987552" cy="369332"/>
          </a:xfrm>
          <a:prstGeom prst="rect">
            <a:avLst/>
          </a:prstGeom>
          <a:noFill/>
          <a:ln w="38100">
            <a:solidFill>
              <a:srgbClr val="00B050"/>
            </a:solidFill>
          </a:ln>
        </p:spPr>
        <p:txBody>
          <a:bodyPr wrap="square" rtlCol="0">
            <a:spAutoFit/>
          </a:bodyPr>
          <a:lstStyle/>
          <a:p>
            <a:endParaRPr lang="da-DK" dirty="0"/>
          </a:p>
        </p:txBody>
      </p:sp>
    </p:spTree>
    <p:extLst>
      <p:ext uri="{BB962C8B-B14F-4D97-AF65-F5344CB8AC3E}">
        <p14:creationId xmlns:p14="http://schemas.microsoft.com/office/powerpoint/2010/main" val="3990202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610" y="2555146"/>
            <a:ext cx="10515600" cy="1755223"/>
          </a:xfrm>
        </p:spPr>
        <p:txBody>
          <a:bodyPr>
            <a:normAutofit fontScale="90000"/>
          </a:bodyPr>
          <a:lstStyle/>
          <a:p>
            <a:r>
              <a:rPr lang="da-DK" dirty="0" smtClean="0"/>
              <a:t>It is urgent – if not some catch is foregone.</a:t>
            </a:r>
            <a:br>
              <a:rPr lang="da-DK" dirty="0" smtClean="0"/>
            </a:br>
            <a:r>
              <a:rPr lang="da-DK" dirty="0"/>
              <a:t/>
            </a:r>
            <a:br>
              <a:rPr lang="da-DK" dirty="0"/>
            </a:br>
            <a:r>
              <a:rPr lang="da-DK" dirty="0"/>
              <a:t/>
            </a:r>
            <a:br>
              <a:rPr lang="da-DK" dirty="0"/>
            </a:br>
            <a:r>
              <a:rPr lang="da-DK" dirty="0" smtClean="0"/>
              <a:t>The project </a:t>
            </a:r>
            <a:r>
              <a:rPr lang="da-DK" dirty="0"/>
              <a:t>has </a:t>
            </a:r>
            <a:r>
              <a:rPr lang="da-DK" dirty="0" smtClean="0"/>
              <a:t>bridged </a:t>
            </a:r>
            <a:r>
              <a:rPr lang="da-DK" dirty="0"/>
              <a:t>the ”gap between science </a:t>
            </a:r>
            <a:r>
              <a:rPr lang="da-DK" dirty="0" smtClean="0"/>
              <a:t>(...</a:t>
            </a:r>
            <a:r>
              <a:rPr lang="da-DK" sz="3600" dirty="0" smtClean="0"/>
              <a:t>on ecosystem functioning</a:t>
            </a:r>
            <a:r>
              <a:rPr lang="da-DK" dirty="0" smtClean="0"/>
              <a:t>...) available </a:t>
            </a:r>
            <a:r>
              <a:rPr lang="da-DK" dirty="0"/>
              <a:t>and fisheries advice/management”.</a:t>
            </a:r>
            <a:br>
              <a:rPr lang="da-DK" dirty="0"/>
            </a:br>
            <a:endParaRPr lang="da-DK" dirty="0"/>
          </a:p>
        </p:txBody>
      </p:sp>
      <p:sp>
        <p:nvSpPr>
          <p:cNvPr id="3" name="Content Placeholder 2"/>
          <p:cNvSpPr>
            <a:spLocks noGrp="1"/>
          </p:cNvSpPr>
          <p:nvPr>
            <p:ph idx="1"/>
          </p:nvPr>
        </p:nvSpPr>
        <p:spPr>
          <a:xfrm>
            <a:off x="3461578" y="4916149"/>
            <a:ext cx="7659757" cy="1679914"/>
          </a:xfrm>
        </p:spPr>
        <p:txBody>
          <a:bodyPr/>
          <a:lstStyle/>
          <a:p>
            <a:pPr marL="0" indent="0">
              <a:buNone/>
            </a:pPr>
            <a:endParaRPr lang="da-DK" dirty="0"/>
          </a:p>
          <a:p>
            <a:pPr marL="0" indent="0">
              <a:buNone/>
            </a:pPr>
            <a:endParaRPr lang="da-DK" dirty="0"/>
          </a:p>
        </p:txBody>
      </p:sp>
    </p:spTree>
    <p:extLst>
      <p:ext uri="{BB962C8B-B14F-4D97-AF65-F5344CB8AC3E}">
        <p14:creationId xmlns:p14="http://schemas.microsoft.com/office/powerpoint/2010/main" val="725974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0024"/>
            <a:ext cx="10515600" cy="1325563"/>
          </a:xfrm>
        </p:spPr>
        <p:txBody>
          <a:bodyPr>
            <a:normAutofit fontScale="90000"/>
          </a:bodyPr>
          <a:lstStyle/>
          <a:p>
            <a:r>
              <a:rPr lang="en-US" dirty="0" smtClean="0"/>
              <a:t>We suggest, managers still do </a:t>
            </a:r>
            <a:r>
              <a:rPr lang="en-US" b="1" u="sng" dirty="0" smtClean="0"/>
              <a:t>not</a:t>
            </a:r>
            <a:r>
              <a:rPr lang="en-US" dirty="0" smtClean="0"/>
              <a:t> need to </a:t>
            </a:r>
            <a:r>
              <a:rPr lang="en-US" dirty="0"/>
              <a:t>consider the balance between species for using the proposed set of F</a:t>
            </a:r>
            <a:r>
              <a:rPr lang="en-US" baseline="-25000" dirty="0"/>
              <a:t>MSY</a:t>
            </a:r>
            <a:r>
              <a:rPr lang="en-US" dirty="0"/>
              <a:t> values.</a:t>
            </a:r>
            <a:br>
              <a:rPr lang="en-US" dirty="0"/>
            </a:br>
            <a:endParaRPr lang="da-DK" dirty="0"/>
          </a:p>
        </p:txBody>
      </p:sp>
      <p:sp>
        <p:nvSpPr>
          <p:cNvPr id="3" name="Content Placeholder 2"/>
          <p:cNvSpPr>
            <a:spLocks noGrp="1"/>
          </p:cNvSpPr>
          <p:nvPr>
            <p:ph idx="1"/>
          </p:nvPr>
        </p:nvSpPr>
        <p:spPr>
          <a:xfrm>
            <a:off x="838200" y="2337254"/>
            <a:ext cx="10515600" cy="4351338"/>
          </a:xfrm>
        </p:spPr>
        <p:txBody>
          <a:bodyPr>
            <a:normAutofit/>
          </a:bodyPr>
          <a:lstStyle/>
          <a:p>
            <a:r>
              <a:rPr lang="en-US" dirty="0" smtClean="0"/>
              <a:t>The </a:t>
            </a:r>
            <a:r>
              <a:rPr lang="en-US" dirty="0" err="1" smtClean="0"/>
              <a:t>Fmsy</a:t>
            </a:r>
            <a:r>
              <a:rPr lang="en-US" dirty="0" smtClean="0"/>
              <a:t>-project does not suggest a </a:t>
            </a:r>
            <a:r>
              <a:rPr lang="en-US" dirty="0"/>
              <a:t>full multispecies approach, </a:t>
            </a:r>
            <a:r>
              <a:rPr lang="en-US" dirty="0" smtClean="0"/>
              <a:t>…but much closer to it than the current approach</a:t>
            </a:r>
          </a:p>
          <a:p>
            <a:r>
              <a:rPr lang="en-US" dirty="0" smtClean="0"/>
              <a:t>We add </a:t>
            </a:r>
            <a:r>
              <a:rPr lang="en-US" dirty="0"/>
              <a:t>mainly density dependent growth, maturity and </a:t>
            </a:r>
            <a:r>
              <a:rPr lang="en-US" dirty="0" smtClean="0"/>
              <a:t>(if relevant) </a:t>
            </a:r>
            <a:r>
              <a:rPr lang="en-US" dirty="0"/>
              <a:t>cannibalism, to the current single species way of estimating </a:t>
            </a:r>
            <a:r>
              <a:rPr lang="en-US" dirty="0" smtClean="0"/>
              <a:t>F</a:t>
            </a:r>
            <a:r>
              <a:rPr lang="en-US" baseline="-25000" dirty="0" smtClean="0"/>
              <a:t>MSY</a:t>
            </a:r>
            <a:r>
              <a:rPr lang="en-US" dirty="0" smtClean="0"/>
              <a:t> </a:t>
            </a:r>
          </a:p>
          <a:p>
            <a:r>
              <a:rPr lang="en-US" dirty="0" smtClean="0"/>
              <a:t>The lack of full multispecies approach means that the new </a:t>
            </a:r>
            <a:r>
              <a:rPr lang="en-US" dirty="0"/>
              <a:t>FMSY values </a:t>
            </a:r>
            <a:r>
              <a:rPr lang="en-US" dirty="0" smtClean="0"/>
              <a:t>should only be </a:t>
            </a:r>
            <a:r>
              <a:rPr lang="en-US" dirty="0"/>
              <a:t>regarded as valid </a:t>
            </a:r>
            <a:r>
              <a:rPr lang="en-US" dirty="0" smtClean="0"/>
              <a:t>for </a:t>
            </a:r>
            <a:r>
              <a:rPr lang="en-US" dirty="0"/>
              <a:t>say 5 </a:t>
            </a:r>
            <a:r>
              <a:rPr lang="en-US" dirty="0" smtClean="0"/>
              <a:t>years, before being renewed. Stock </a:t>
            </a:r>
            <a:r>
              <a:rPr lang="en-US" dirty="0"/>
              <a:t>sizes can </a:t>
            </a:r>
            <a:r>
              <a:rPr lang="en-US" dirty="0" smtClean="0"/>
              <a:t>for this short time period be </a:t>
            </a:r>
            <a:r>
              <a:rPr lang="en-US" dirty="0"/>
              <a:t>considered reasonable constant </a:t>
            </a:r>
            <a:r>
              <a:rPr lang="en-US" dirty="0" smtClean="0"/>
              <a:t>and thus species-interactions parameters as well </a:t>
            </a:r>
            <a:endParaRPr lang="da-DK" dirty="0"/>
          </a:p>
        </p:txBody>
      </p:sp>
    </p:spTree>
    <p:extLst>
      <p:ext uri="{BB962C8B-B14F-4D97-AF65-F5344CB8AC3E}">
        <p14:creationId xmlns:p14="http://schemas.microsoft.com/office/powerpoint/2010/main" val="964018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1191</Words>
  <Application>Microsoft Office PowerPoint</Application>
  <PresentationFormat>Widescreen</PresentationFormat>
  <Paragraphs>352</Paragraphs>
  <Slides>20</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20</vt:i4>
      </vt:variant>
    </vt:vector>
  </HeadingPairs>
  <TitlesOfParts>
    <vt:vector size="26" baseType="lpstr">
      <vt:lpstr>Arial</vt:lpstr>
      <vt:lpstr>Arial Rounded MT Bold</vt:lpstr>
      <vt:lpstr>Calibri</vt:lpstr>
      <vt:lpstr>Calibri Light</vt:lpstr>
      <vt:lpstr>Times New Roman</vt:lpstr>
      <vt:lpstr>Office Theme</vt:lpstr>
      <vt:lpstr>Overall conclusion from the Fmsy-project and what it could mean for fisheries management </vt:lpstr>
      <vt:lpstr>We propose a new set of Fmsy values for data rich stocks in the North Atlantic</vt:lpstr>
      <vt:lpstr>They are:    -  with no bias known to science    -  using the available science on ecosystem functioning</vt:lpstr>
      <vt:lpstr>Final set  </vt:lpstr>
      <vt:lpstr>PowerPoint-præsentation</vt:lpstr>
      <vt:lpstr> </vt:lpstr>
      <vt:lpstr>”Business as usual”  except with new Fmsy values   -- still use the ICES HCR – so the risk to stock collapse very small !! </vt:lpstr>
      <vt:lpstr>It is urgent – if not some catch is foregone.   The project has bridged the ”gap between science (...on ecosystem functioning...) available and fisheries advice/management”. </vt:lpstr>
      <vt:lpstr>We suggest, managers still do not need to consider the balance between species for using the proposed set of FMSY values. </vt:lpstr>
      <vt:lpstr>Overall argument for using the new Fmsy set </vt:lpstr>
      <vt:lpstr>The new Fmsy values might be more variable ...but it is better to be vaguely right than precisely wrong!</vt:lpstr>
      <vt:lpstr>Which Management Plan to use?</vt:lpstr>
      <vt:lpstr>1. Conduct these tests by including DD in growth, etc. or do them with Surplus Production Models  2. Use ICES default HCR in management until these tests are done.  ...or...  3. Continue using the current plans. They are still precautionary with the new Fmsy, ...but some yield will be foregone  </vt:lpstr>
      <vt:lpstr>Alternative solution 1 (...to replace the current Fmsy values with the new ones)</vt:lpstr>
      <vt:lpstr>Alternative solution 2</vt:lpstr>
      <vt:lpstr>Alternative solution 3</vt:lpstr>
      <vt:lpstr>Alternative solution 4</vt:lpstr>
      <vt:lpstr>But remember.... </vt:lpstr>
      <vt:lpstr>PowerPoint-præsentation</vt:lpstr>
      <vt:lpstr>PowerPoint-præsentation</vt:lpstr>
    </vt:vector>
  </TitlesOfParts>
  <Company>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advice on management of fisheries</dc:title>
  <dc:creator>Henrik Sparholt</dc:creator>
  <cp:lastModifiedBy>Camilla Bauner - SOS Børnebyerne</cp:lastModifiedBy>
  <cp:revision>242</cp:revision>
  <dcterms:created xsi:type="dcterms:W3CDTF">2016-03-14T10:45:40Z</dcterms:created>
  <dcterms:modified xsi:type="dcterms:W3CDTF">2018-10-09T17:48:36Z</dcterms:modified>
</cp:coreProperties>
</file>