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38" r:id="rId2"/>
    <p:sldId id="357" r:id="rId3"/>
    <p:sldId id="358" r:id="rId4"/>
    <p:sldId id="359" r:id="rId5"/>
    <p:sldId id="378" r:id="rId6"/>
    <p:sldId id="377" r:id="rId7"/>
    <p:sldId id="360" r:id="rId8"/>
    <p:sldId id="339" r:id="rId9"/>
    <p:sldId id="340" r:id="rId10"/>
    <p:sldId id="341" r:id="rId11"/>
    <p:sldId id="381" r:id="rId12"/>
    <p:sldId id="382" r:id="rId13"/>
    <p:sldId id="293" r:id="rId14"/>
    <p:sldId id="337" r:id="rId15"/>
    <p:sldId id="373" r:id="rId16"/>
    <p:sldId id="310" r:id="rId17"/>
    <p:sldId id="311" r:id="rId18"/>
    <p:sldId id="302" r:id="rId19"/>
    <p:sldId id="312" r:id="rId20"/>
    <p:sldId id="313" r:id="rId21"/>
    <p:sldId id="367" r:id="rId22"/>
    <p:sldId id="368" r:id="rId23"/>
    <p:sldId id="369" r:id="rId24"/>
    <p:sldId id="303" r:id="rId25"/>
    <p:sldId id="305" r:id="rId26"/>
    <p:sldId id="304" r:id="rId27"/>
    <p:sldId id="374" r:id="rId28"/>
    <p:sldId id="306" r:id="rId29"/>
    <p:sldId id="363" r:id="rId30"/>
    <p:sldId id="362" r:id="rId31"/>
    <p:sldId id="361" r:id="rId32"/>
    <p:sldId id="380" r:id="rId33"/>
    <p:sldId id="356" r:id="rId34"/>
    <p:sldId id="355" r:id="rId35"/>
    <p:sldId id="344" r:id="rId36"/>
    <p:sldId id="375" r:id="rId37"/>
    <p:sldId id="365" r:id="rId38"/>
    <p:sldId id="364" r:id="rId39"/>
    <p:sldId id="300" r:id="rId40"/>
    <p:sldId id="351" r:id="rId41"/>
    <p:sldId id="352" r:id="rId42"/>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nrik Sparholt" initials="HS" lastIdx="1" clrIdx="0">
    <p:extLst>
      <p:ext uri="{19B8F6BF-5375-455C-9EA6-DF929625EA0E}">
        <p15:presenceInfo xmlns:p15="http://schemas.microsoft.com/office/powerpoint/2012/main" userId="S-1-5-21-1123561945-1035525444-1801674531-173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67" autoAdjust="0"/>
    <p:restoredTop sz="80547" autoAdjust="0"/>
  </p:normalViewPr>
  <p:slideViewPr>
    <p:cSldViewPr snapToGrid="0">
      <p:cViewPr varScale="1">
        <p:scale>
          <a:sx n="60" d="100"/>
          <a:sy n="60" d="100"/>
        </p:scale>
        <p:origin x="571"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03-29T14:44:44.988" idx="1">
    <p:pos x="10" y="10"/>
    <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3944CC-C477-45FA-A83B-9A3C6D5EDDBF}" type="datetimeFigureOut">
              <a:rPr lang="da-DK" smtClean="0"/>
              <a:t>13-10-2018</a:t>
            </a:fld>
            <a:endParaRPr lang="da-D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E41521-E36E-47AD-9BBD-EB3E0F44DDE8}" type="slidenum">
              <a:rPr lang="da-DK" smtClean="0"/>
              <a:t>‹#›</a:t>
            </a:fld>
            <a:endParaRPr lang="da-DK"/>
          </a:p>
        </p:txBody>
      </p:sp>
    </p:spTree>
    <p:extLst>
      <p:ext uri="{BB962C8B-B14F-4D97-AF65-F5344CB8AC3E}">
        <p14:creationId xmlns:p14="http://schemas.microsoft.com/office/powerpoint/2010/main" val="1058704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5DE41521-E36E-47AD-9BBD-EB3E0F44DDE8}" type="slidenum">
              <a:rPr lang="da-DK" smtClean="0"/>
              <a:t>1</a:t>
            </a:fld>
            <a:endParaRPr lang="da-DK"/>
          </a:p>
        </p:txBody>
      </p:sp>
    </p:spTree>
    <p:extLst>
      <p:ext uri="{BB962C8B-B14F-4D97-AF65-F5344CB8AC3E}">
        <p14:creationId xmlns:p14="http://schemas.microsoft.com/office/powerpoint/2010/main" val="35325721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5DE41521-E36E-47AD-9BBD-EB3E0F44DDE8}" type="slidenum">
              <a:rPr lang="da-DK" smtClean="0"/>
              <a:t>22</a:t>
            </a:fld>
            <a:endParaRPr lang="da-DK"/>
          </a:p>
        </p:txBody>
      </p:sp>
    </p:spTree>
    <p:extLst>
      <p:ext uri="{BB962C8B-B14F-4D97-AF65-F5344CB8AC3E}">
        <p14:creationId xmlns:p14="http://schemas.microsoft.com/office/powerpoint/2010/main" val="4241480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5DE41521-E36E-47AD-9BBD-EB3E0F44DDE8}" type="slidenum">
              <a:rPr lang="da-DK" smtClean="0"/>
              <a:t>23</a:t>
            </a:fld>
            <a:endParaRPr lang="da-DK"/>
          </a:p>
        </p:txBody>
      </p:sp>
    </p:spTree>
    <p:extLst>
      <p:ext uri="{BB962C8B-B14F-4D97-AF65-F5344CB8AC3E}">
        <p14:creationId xmlns:p14="http://schemas.microsoft.com/office/powerpoint/2010/main" val="13616808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5DE41521-E36E-47AD-9BBD-EB3E0F44DDE8}" type="slidenum">
              <a:rPr lang="da-DK" smtClean="0"/>
              <a:t>29</a:t>
            </a:fld>
            <a:endParaRPr lang="da-DK"/>
          </a:p>
        </p:txBody>
      </p:sp>
    </p:spTree>
    <p:extLst>
      <p:ext uri="{BB962C8B-B14F-4D97-AF65-F5344CB8AC3E}">
        <p14:creationId xmlns:p14="http://schemas.microsoft.com/office/powerpoint/2010/main" val="10431874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5DE41521-E36E-47AD-9BBD-EB3E0F44DDE8}" type="slidenum">
              <a:rPr lang="da-DK" smtClean="0"/>
              <a:t>31</a:t>
            </a:fld>
            <a:endParaRPr lang="da-DK"/>
          </a:p>
        </p:txBody>
      </p:sp>
    </p:spTree>
    <p:extLst>
      <p:ext uri="{BB962C8B-B14F-4D97-AF65-F5344CB8AC3E}">
        <p14:creationId xmlns:p14="http://schemas.microsoft.com/office/powerpoint/2010/main" val="22181188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5DE41521-E36E-47AD-9BBD-EB3E0F44DDE8}" type="slidenum">
              <a:rPr lang="da-DK" smtClean="0"/>
              <a:t>35</a:t>
            </a:fld>
            <a:endParaRPr lang="da-DK"/>
          </a:p>
        </p:txBody>
      </p:sp>
    </p:spTree>
    <p:extLst>
      <p:ext uri="{BB962C8B-B14F-4D97-AF65-F5344CB8AC3E}">
        <p14:creationId xmlns:p14="http://schemas.microsoft.com/office/powerpoint/2010/main" val="23743640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fld id="{5DE41521-E36E-47AD-9BBD-EB3E0F44DDE8}" type="slidenum">
              <a:rPr lang="da-DK" smtClean="0"/>
              <a:t>38</a:t>
            </a:fld>
            <a:endParaRPr lang="da-DK"/>
          </a:p>
        </p:txBody>
      </p:sp>
    </p:spTree>
    <p:extLst>
      <p:ext uri="{BB962C8B-B14F-4D97-AF65-F5344CB8AC3E}">
        <p14:creationId xmlns:p14="http://schemas.microsoft.com/office/powerpoint/2010/main" val="18987017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smtClean="0"/>
              <a:t>Remember this is an animation</a:t>
            </a:r>
            <a:endParaRPr lang="da-DK" dirty="0"/>
          </a:p>
        </p:txBody>
      </p:sp>
      <p:sp>
        <p:nvSpPr>
          <p:cNvPr id="4" name="Slide Number Placeholder 3"/>
          <p:cNvSpPr>
            <a:spLocks noGrp="1"/>
          </p:cNvSpPr>
          <p:nvPr>
            <p:ph type="sldNum" sz="quarter" idx="10"/>
          </p:nvPr>
        </p:nvSpPr>
        <p:spPr/>
        <p:txBody>
          <a:bodyPr/>
          <a:lstStyle/>
          <a:p>
            <a:fld id="{5DE41521-E36E-47AD-9BBD-EB3E0F44DDE8}" type="slidenum">
              <a:rPr lang="da-DK" smtClean="0"/>
              <a:t>40</a:t>
            </a:fld>
            <a:endParaRPr lang="da-DK"/>
          </a:p>
        </p:txBody>
      </p:sp>
    </p:spTree>
    <p:extLst>
      <p:ext uri="{BB962C8B-B14F-4D97-AF65-F5344CB8AC3E}">
        <p14:creationId xmlns:p14="http://schemas.microsoft.com/office/powerpoint/2010/main" val="11733225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5DE41521-E36E-47AD-9BBD-EB3E0F44DDE8}" type="slidenum">
              <a:rPr lang="da-DK" smtClean="0"/>
              <a:t>41</a:t>
            </a:fld>
            <a:endParaRPr lang="da-DK"/>
          </a:p>
        </p:txBody>
      </p:sp>
    </p:spTree>
    <p:extLst>
      <p:ext uri="{BB962C8B-B14F-4D97-AF65-F5344CB8AC3E}">
        <p14:creationId xmlns:p14="http://schemas.microsoft.com/office/powerpoint/2010/main" val="2426089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5DE41521-E36E-47AD-9BBD-EB3E0F44DDE8}" type="slidenum">
              <a:rPr lang="da-DK" smtClean="0"/>
              <a:t>3</a:t>
            </a:fld>
            <a:endParaRPr lang="da-DK"/>
          </a:p>
        </p:txBody>
      </p:sp>
    </p:spTree>
    <p:extLst>
      <p:ext uri="{BB962C8B-B14F-4D97-AF65-F5344CB8AC3E}">
        <p14:creationId xmlns:p14="http://schemas.microsoft.com/office/powerpoint/2010/main" val="1437128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5DE41521-E36E-47AD-9BBD-EB3E0F44DDE8}" type="slidenum">
              <a:rPr lang="da-DK" smtClean="0"/>
              <a:t>5</a:t>
            </a:fld>
            <a:endParaRPr lang="da-DK"/>
          </a:p>
        </p:txBody>
      </p:sp>
    </p:spTree>
    <p:extLst>
      <p:ext uri="{BB962C8B-B14F-4D97-AF65-F5344CB8AC3E}">
        <p14:creationId xmlns:p14="http://schemas.microsoft.com/office/powerpoint/2010/main" val="2109432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5DE41521-E36E-47AD-9BBD-EB3E0F44DDE8}" type="slidenum">
              <a:rPr lang="da-DK" smtClean="0"/>
              <a:t>6</a:t>
            </a:fld>
            <a:endParaRPr lang="da-DK"/>
          </a:p>
        </p:txBody>
      </p:sp>
    </p:spTree>
    <p:extLst>
      <p:ext uri="{BB962C8B-B14F-4D97-AF65-F5344CB8AC3E}">
        <p14:creationId xmlns:p14="http://schemas.microsoft.com/office/powerpoint/2010/main" val="239396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5DE41521-E36E-47AD-9BBD-EB3E0F44DDE8}" type="slidenum">
              <a:rPr lang="da-DK" smtClean="0"/>
              <a:t>7</a:t>
            </a:fld>
            <a:endParaRPr lang="da-DK"/>
          </a:p>
        </p:txBody>
      </p:sp>
    </p:spTree>
    <p:extLst>
      <p:ext uri="{BB962C8B-B14F-4D97-AF65-F5344CB8AC3E}">
        <p14:creationId xmlns:p14="http://schemas.microsoft.com/office/powerpoint/2010/main" val="1189273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5DE41521-E36E-47AD-9BBD-EB3E0F44DDE8}" type="slidenum">
              <a:rPr lang="da-DK" smtClean="0"/>
              <a:t>8</a:t>
            </a:fld>
            <a:endParaRPr lang="da-DK"/>
          </a:p>
        </p:txBody>
      </p:sp>
    </p:spTree>
    <p:extLst>
      <p:ext uri="{BB962C8B-B14F-4D97-AF65-F5344CB8AC3E}">
        <p14:creationId xmlns:p14="http://schemas.microsoft.com/office/powerpoint/2010/main" val="332345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15000"/>
              </a:lnSpc>
              <a:spcAft>
                <a:spcPts val="0"/>
              </a:spcAft>
              <a:buFont typeface="+mj-lt"/>
              <a:buNone/>
            </a:pPr>
            <a:r>
              <a:rPr lang="da-DK" dirty="0" smtClean="0"/>
              <a:t>Basic ecosystem concepts</a:t>
            </a:r>
            <a:endParaRPr lang="en-GB"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r>
              <a:rPr lang="en-GB" dirty="0" smtClean="0">
                <a:latin typeface="Calibri" panose="020F0502020204030204" pitchFamily="34" charset="0"/>
                <a:ea typeface="Calibri" panose="020F0502020204030204" pitchFamily="34" charset="0"/>
                <a:cs typeface="Times New Roman" panose="02020603050405020304" pitchFamily="18" charset="0"/>
              </a:rPr>
              <a:t>The production in an ecosystem is based on primary production.</a:t>
            </a:r>
            <a:endParaRPr lang="da-DK"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r>
              <a:rPr lang="en-GB" dirty="0" smtClean="0">
                <a:latin typeface="Calibri" panose="020F0502020204030204" pitchFamily="34" charset="0"/>
                <a:ea typeface="Calibri" panose="020F0502020204030204" pitchFamily="34" charset="0"/>
                <a:cs typeface="Times New Roman" panose="02020603050405020304" pitchFamily="18" charset="0"/>
              </a:rPr>
              <a:t>This production is moving up the food web and at each tropic level there is only a certain amount of production possible. </a:t>
            </a:r>
            <a:endParaRPr lang="da-DK"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r>
              <a:rPr lang="en-GB" dirty="0" smtClean="0">
                <a:latin typeface="Calibri" panose="020F0502020204030204" pitchFamily="34" charset="0"/>
                <a:ea typeface="Calibri" panose="020F0502020204030204" pitchFamily="34" charset="0"/>
                <a:cs typeface="Times New Roman" panose="02020603050405020304" pitchFamily="18" charset="0"/>
              </a:rPr>
              <a:t>If the fishing is too light the fish stocks will be too large and burn too much production for metabolic maintenance (convert to C0</a:t>
            </a:r>
            <a:r>
              <a:rPr lang="en-GB" baseline="-25000" dirty="0" smtClean="0">
                <a:latin typeface="Calibri" panose="020F0502020204030204" pitchFamily="34" charset="0"/>
                <a:ea typeface="Calibri" panose="020F0502020204030204" pitchFamily="34" charset="0"/>
                <a:cs typeface="Times New Roman" panose="02020603050405020304" pitchFamily="18" charset="0"/>
              </a:rPr>
              <a:t>2</a:t>
            </a:r>
            <a:r>
              <a:rPr lang="en-GB" dirty="0" smtClean="0">
                <a:latin typeface="Calibri" panose="020F0502020204030204" pitchFamily="34" charset="0"/>
                <a:ea typeface="Calibri" panose="020F0502020204030204" pitchFamily="34" charset="0"/>
                <a:cs typeface="Times New Roman" panose="02020603050405020304" pitchFamily="18" charset="0"/>
              </a:rPr>
              <a:t>) - production which could otherwise have been harvested.</a:t>
            </a:r>
          </a:p>
          <a:p>
            <a:pPr marL="342900" indent="-342900">
              <a:lnSpc>
                <a:spcPct val="115000"/>
              </a:lnSpc>
              <a:buFont typeface="+mj-lt"/>
              <a:buAutoNum type="arabicPeriod"/>
            </a:pPr>
            <a:r>
              <a:rPr lang="en-GB" dirty="0" smtClean="0">
                <a:latin typeface="Calibri" panose="020F0502020204030204" pitchFamily="34" charset="0"/>
                <a:ea typeface="Calibri" panose="020F0502020204030204" pitchFamily="34" charset="0"/>
                <a:cs typeface="Times New Roman" panose="02020603050405020304" pitchFamily="18" charset="0"/>
              </a:rPr>
              <a:t>If the fishing is too hard the fish stocks will be too small and not produce enough juveniles.</a:t>
            </a:r>
          </a:p>
          <a:p>
            <a:endParaRPr lang="da-DK" dirty="0"/>
          </a:p>
        </p:txBody>
      </p:sp>
      <p:sp>
        <p:nvSpPr>
          <p:cNvPr id="4" name="Slide Number Placeholder 3"/>
          <p:cNvSpPr>
            <a:spLocks noGrp="1"/>
          </p:cNvSpPr>
          <p:nvPr>
            <p:ph type="sldNum" sz="quarter" idx="10"/>
          </p:nvPr>
        </p:nvSpPr>
        <p:spPr/>
        <p:txBody>
          <a:bodyPr/>
          <a:lstStyle/>
          <a:p>
            <a:fld id="{5DE41521-E36E-47AD-9BBD-EB3E0F44DDE8}" type="slidenum">
              <a:rPr lang="da-DK" smtClean="0"/>
              <a:t>11</a:t>
            </a:fld>
            <a:endParaRPr lang="da-DK"/>
          </a:p>
        </p:txBody>
      </p:sp>
    </p:spTree>
    <p:extLst>
      <p:ext uri="{BB962C8B-B14F-4D97-AF65-F5344CB8AC3E}">
        <p14:creationId xmlns:p14="http://schemas.microsoft.com/office/powerpoint/2010/main" val="3397377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5DE41521-E36E-47AD-9BBD-EB3E0F44DDE8}" type="slidenum">
              <a:rPr lang="da-DK" smtClean="0"/>
              <a:t>12</a:t>
            </a:fld>
            <a:endParaRPr lang="da-DK"/>
          </a:p>
        </p:txBody>
      </p:sp>
    </p:spTree>
    <p:extLst>
      <p:ext uri="{BB962C8B-B14F-4D97-AF65-F5344CB8AC3E}">
        <p14:creationId xmlns:p14="http://schemas.microsoft.com/office/powerpoint/2010/main" val="17263002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smtClean="0"/>
              <a:t>The way ecosystem</a:t>
            </a:r>
            <a:r>
              <a:rPr lang="da-DK" baseline="0" dirty="0" smtClean="0"/>
              <a:t> functions in relation to fish is via </a:t>
            </a:r>
            <a:r>
              <a:rPr lang="da-DK" dirty="0" smtClean="0"/>
              <a:t>Four compensatory  mechanisms are important for fisheries management and fish stock dynamics:</a:t>
            </a:r>
            <a:r>
              <a:rPr lang="da-DK" baseline="0" dirty="0" smtClean="0"/>
              <a:t> </a:t>
            </a:r>
          </a:p>
          <a:p>
            <a:r>
              <a:rPr lang="da-DK" baseline="0" dirty="0" smtClean="0"/>
              <a:t>DD r means that the number of juveniles produced each year is not increased infinitely when the stock size increase, at some stage a further increase in stock does give more juveniles – or put the other way around when a fishery starts on a pristine stock, the stocks decreases but the they still produce almost the same amount of juvenlies. So it compensates by producing more juveniles by female.</a:t>
            </a:r>
          </a:p>
          <a:p>
            <a:endParaRPr lang="da-DK" baseline="0" dirty="0" smtClean="0"/>
          </a:p>
          <a:p>
            <a:r>
              <a:rPr lang="da-DK" baseline="0" dirty="0" smtClean="0"/>
              <a:t>DD growth of individual fish also increases when the stock decreases – the improved growth in that way compensate to some extent for the reduced stock numbers</a:t>
            </a:r>
          </a:p>
          <a:p>
            <a:endParaRPr lang="da-DK" baseline="0" dirty="0" smtClean="0"/>
          </a:p>
          <a:p>
            <a:r>
              <a:rPr lang="da-DK" baseline="0" dirty="0" smtClean="0"/>
              <a:t>Same with mortality – the mortality decreasse as the stock decrease and thus more will survive and thus compensate for the reduction. Especially when we have to do with speces that are cannibals as cod are this can be quite important.</a:t>
            </a:r>
          </a:p>
          <a:p>
            <a:endParaRPr lang="da-DK" baseline="0" dirty="0" smtClean="0"/>
          </a:p>
          <a:p>
            <a:r>
              <a:rPr lang="da-DK" baseline="0" dirty="0" smtClean="0"/>
              <a:t>DD maturity fish mature at a younger age when the stock is small – </a:t>
            </a:r>
          </a:p>
          <a:p>
            <a:endParaRPr lang="da-DK" baseline="0" dirty="0" smtClean="0"/>
          </a:p>
          <a:p>
            <a:endParaRPr lang="da-DK" dirty="0"/>
          </a:p>
        </p:txBody>
      </p:sp>
      <p:sp>
        <p:nvSpPr>
          <p:cNvPr id="4" name="Slide Number Placeholder 3"/>
          <p:cNvSpPr>
            <a:spLocks noGrp="1"/>
          </p:cNvSpPr>
          <p:nvPr>
            <p:ph type="sldNum" sz="quarter" idx="10"/>
          </p:nvPr>
        </p:nvSpPr>
        <p:spPr/>
        <p:txBody>
          <a:bodyPr/>
          <a:lstStyle/>
          <a:p>
            <a:fld id="{5DE41521-E36E-47AD-9BBD-EB3E0F44DDE8}" type="slidenum">
              <a:rPr lang="da-DK" smtClean="0"/>
              <a:t>16</a:t>
            </a:fld>
            <a:endParaRPr lang="da-DK"/>
          </a:p>
        </p:txBody>
      </p:sp>
    </p:spTree>
    <p:extLst>
      <p:ext uri="{BB962C8B-B14F-4D97-AF65-F5344CB8AC3E}">
        <p14:creationId xmlns:p14="http://schemas.microsoft.com/office/powerpoint/2010/main" val="869321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da-DK"/>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da-DK"/>
          </a:p>
        </p:txBody>
      </p:sp>
      <p:sp>
        <p:nvSpPr>
          <p:cNvPr id="4" name="Date Placeholder 3"/>
          <p:cNvSpPr>
            <a:spLocks noGrp="1"/>
          </p:cNvSpPr>
          <p:nvPr>
            <p:ph type="dt" sz="half" idx="10"/>
          </p:nvPr>
        </p:nvSpPr>
        <p:spPr/>
        <p:txBody>
          <a:bodyPr/>
          <a:lstStyle/>
          <a:p>
            <a:fld id="{6BB71B07-977F-49FB-980F-467360C4CBEF}" type="datetimeFigureOut">
              <a:rPr lang="da-DK" smtClean="0"/>
              <a:t>13-10-2018</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916B0DD0-E463-4D6D-8E5B-5EC8B894E48E}" type="slidenum">
              <a:rPr lang="da-DK" smtClean="0"/>
              <a:t>‹#›</a:t>
            </a:fld>
            <a:endParaRPr lang="da-DK"/>
          </a:p>
        </p:txBody>
      </p:sp>
    </p:spTree>
    <p:extLst>
      <p:ext uri="{BB962C8B-B14F-4D97-AF65-F5344CB8AC3E}">
        <p14:creationId xmlns:p14="http://schemas.microsoft.com/office/powerpoint/2010/main" val="3266164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Date Placeholder 3"/>
          <p:cNvSpPr>
            <a:spLocks noGrp="1"/>
          </p:cNvSpPr>
          <p:nvPr>
            <p:ph type="dt" sz="half" idx="10"/>
          </p:nvPr>
        </p:nvSpPr>
        <p:spPr/>
        <p:txBody>
          <a:bodyPr/>
          <a:lstStyle/>
          <a:p>
            <a:fld id="{6BB71B07-977F-49FB-980F-467360C4CBEF}" type="datetimeFigureOut">
              <a:rPr lang="da-DK" smtClean="0"/>
              <a:t>13-10-2018</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916B0DD0-E463-4D6D-8E5B-5EC8B894E48E}" type="slidenum">
              <a:rPr lang="da-DK" smtClean="0"/>
              <a:t>‹#›</a:t>
            </a:fld>
            <a:endParaRPr lang="da-DK"/>
          </a:p>
        </p:txBody>
      </p:sp>
    </p:spTree>
    <p:extLst>
      <p:ext uri="{BB962C8B-B14F-4D97-AF65-F5344CB8AC3E}">
        <p14:creationId xmlns:p14="http://schemas.microsoft.com/office/powerpoint/2010/main" val="2217669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da-DK"/>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Date Placeholder 3"/>
          <p:cNvSpPr>
            <a:spLocks noGrp="1"/>
          </p:cNvSpPr>
          <p:nvPr>
            <p:ph type="dt" sz="half" idx="10"/>
          </p:nvPr>
        </p:nvSpPr>
        <p:spPr/>
        <p:txBody>
          <a:bodyPr/>
          <a:lstStyle/>
          <a:p>
            <a:fld id="{6BB71B07-977F-49FB-980F-467360C4CBEF}" type="datetimeFigureOut">
              <a:rPr lang="da-DK" smtClean="0"/>
              <a:t>13-10-2018</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916B0DD0-E463-4D6D-8E5B-5EC8B894E48E}" type="slidenum">
              <a:rPr lang="da-DK" smtClean="0"/>
              <a:t>‹#›</a:t>
            </a:fld>
            <a:endParaRPr lang="da-DK"/>
          </a:p>
        </p:txBody>
      </p:sp>
    </p:spTree>
    <p:extLst>
      <p:ext uri="{BB962C8B-B14F-4D97-AF65-F5344CB8AC3E}">
        <p14:creationId xmlns:p14="http://schemas.microsoft.com/office/powerpoint/2010/main" val="2293470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Date Placeholder 3"/>
          <p:cNvSpPr>
            <a:spLocks noGrp="1"/>
          </p:cNvSpPr>
          <p:nvPr>
            <p:ph type="dt" sz="half" idx="10"/>
          </p:nvPr>
        </p:nvSpPr>
        <p:spPr/>
        <p:txBody>
          <a:bodyPr/>
          <a:lstStyle/>
          <a:p>
            <a:fld id="{6BB71B07-977F-49FB-980F-467360C4CBEF}" type="datetimeFigureOut">
              <a:rPr lang="da-DK" smtClean="0"/>
              <a:t>13-10-2018</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916B0DD0-E463-4D6D-8E5B-5EC8B894E48E}" type="slidenum">
              <a:rPr lang="da-DK" smtClean="0"/>
              <a:t>‹#›</a:t>
            </a:fld>
            <a:endParaRPr lang="da-DK"/>
          </a:p>
        </p:txBody>
      </p:sp>
    </p:spTree>
    <p:extLst>
      <p:ext uri="{BB962C8B-B14F-4D97-AF65-F5344CB8AC3E}">
        <p14:creationId xmlns:p14="http://schemas.microsoft.com/office/powerpoint/2010/main" val="853679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da-DK"/>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B71B07-977F-49FB-980F-467360C4CBEF}" type="datetimeFigureOut">
              <a:rPr lang="da-DK" smtClean="0"/>
              <a:t>13-10-2018</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916B0DD0-E463-4D6D-8E5B-5EC8B894E48E}" type="slidenum">
              <a:rPr lang="da-DK" smtClean="0"/>
              <a:t>‹#›</a:t>
            </a:fld>
            <a:endParaRPr lang="da-DK"/>
          </a:p>
        </p:txBody>
      </p:sp>
    </p:spTree>
    <p:extLst>
      <p:ext uri="{BB962C8B-B14F-4D97-AF65-F5344CB8AC3E}">
        <p14:creationId xmlns:p14="http://schemas.microsoft.com/office/powerpoint/2010/main" val="2032848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5" name="Date Placeholder 4"/>
          <p:cNvSpPr>
            <a:spLocks noGrp="1"/>
          </p:cNvSpPr>
          <p:nvPr>
            <p:ph type="dt" sz="half" idx="10"/>
          </p:nvPr>
        </p:nvSpPr>
        <p:spPr/>
        <p:txBody>
          <a:bodyPr/>
          <a:lstStyle/>
          <a:p>
            <a:fld id="{6BB71B07-977F-49FB-980F-467360C4CBEF}" type="datetimeFigureOut">
              <a:rPr lang="da-DK" smtClean="0"/>
              <a:t>13-10-2018</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916B0DD0-E463-4D6D-8E5B-5EC8B894E48E}" type="slidenum">
              <a:rPr lang="da-DK" smtClean="0"/>
              <a:t>‹#›</a:t>
            </a:fld>
            <a:endParaRPr lang="da-DK"/>
          </a:p>
        </p:txBody>
      </p:sp>
    </p:spTree>
    <p:extLst>
      <p:ext uri="{BB962C8B-B14F-4D97-AF65-F5344CB8AC3E}">
        <p14:creationId xmlns:p14="http://schemas.microsoft.com/office/powerpoint/2010/main" val="3024655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da-DK"/>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7" name="Date Placeholder 6"/>
          <p:cNvSpPr>
            <a:spLocks noGrp="1"/>
          </p:cNvSpPr>
          <p:nvPr>
            <p:ph type="dt" sz="half" idx="10"/>
          </p:nvPr>
        </p:nvSpPr>
        <p:spPr/>
        <p:txBody>
          <a:bodyPr/>
          <a:lstStyle/>
          <a:p>
            <a:fld id="{6BB71B07-977F-49FB-980F-467360C4CBEF}" type="datetimeFigureOut">
              <a:rPr lang="da-DK" smtClean="0"/>
              <a:t>13-10-2018</a:t>
            </a:fld>
            <a:endParaRPr lang="da-DK"/>
          </a:p>
        </p:txBody>
      </p:sp>
      <p:sp>
        <p:nvSpPr>
          <p:cNvPr id="8" name="Footer Placeholder 7"/>
          <p:cNvSpPr>
            <a:spLocks noGrp="1"/>
          </p:cNvSpPr>
          <p:nvPr>
            <p:ph type="ftr" sz="quarter" idx="11"/>
          </p:nvPr>
        </p:nvSpPr>
        <p:spPr/>
        <p:txBody>
          <a:bodyPr/>
          <a:lstStyle/>
          <a:p>
            <a:endParaRPr lang="da-DK"/>
          </a:p>
        </p:txBody>
      </p:sp>
      <p:sp>
        <p:nvSpPr>
          <p:cNvPr id="9" name="Slide Number Placeholder 8"/>
          <p:cNvSpPr>
            <a:spLocks noGrp="1"/>
          </p:cNvSpPr>
          <p:nvPr>
            <p:ph type="sldNum" sz="quarter" idx="12"/>
          </p:nvPr>
        </p:nvSpPr>
        <p:spPr/>
        <p:txBody>
          <a:bodyPr/>
          <a:lstStyle/>
          <a:p>
            <a:fld id="{916B0DD0-E463-4D6D-8E5B-5EC8B894E48E}" type="slidenum">
              <a:rPr lang="da-DK" smtClean="0"/>
              <a:t>‹#›</a:t>
            </a:fld>
            <a:endParaRPr lang="da-DK"/>
          </a:p>
        </p:txBody>
      </p:sp>
    </p:spTree>
    <p:extLst>
      <p:ext uri="{BB962C8B-B14F-4D97-AF65-F5344CB8AC3E}">
        <p14:creationId xmlns:p14="http://schemas.microsoft.com/office/powerpoint/2010/main" val="841898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Date Placeholder 2"/>
          <p:cNvSpPr>
            <a:spLocks noGrp="1"/>
          </p:cNvSpPr>
          <p:nvPr>
            <p:ph type="dt" sz="half" idx="10"/>
          </p:nvPr>
        </p:nvSpPr>
        <p:spPr/>
        <p:txBody>
          <a:bodyPr/>
          <a:lstStyle/>
          <a:p>
            <a:fld id="{6BB71B07-977F-49FB-980F-467360C4CBEF}" type="datetimeFigureOut">
              <a:rPr lang="da-DK" smtClean="0"/>
              <a:t>13-10-2018</a:t>
            </a:fld>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916B0DD0-E463-4D6D-8E5B-5EC8B894E48E}" type="slidenum">
              <a:rPr lang="da-DK" smtClean="0"/>
              <a:t>‹#›</a:t>
            </a:fld>
            <a:endParaRPr lang="da-DK"/>
          </a:p>
        </p:txBody>
      </p:sp>
    </p:spTree>
    <p:extLst>
      <p:ext uri="{BB962C8B-B14F-4D97-AF65-F5344CB8AC3E}">
        <p14:creationId xmlns:p14="http://schemas.microsoft.com/office/powerpoint/2010/main" val="439171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B71B07-977F-49FB-980F-467360C4CBEF}" type="datetimeFigureOut">
              <a:rPr lang="da-DK" smtClean="0"/>
              <a:t>13-10-2018</a:t>
            </a:fld>
            <a:endParaRPr lang="da-DK"/>
          </a:p>
        </p:txBody>
      </p:sp>
      <p:sp>
        <p:nvSpPr>
          <p:cNvPr id="3" name="Footer Placeholder 2"/>
          <p:cNvSpPr>
            <a:spLocks noGrp="1"/>
          </p:cNvSpPr>
          <p:nvPr>
            <p:ph type="ftr" sz="quarter" idx="11"/>
          </p:nvPr>
        </p:nvSpPr>
        <p:spPr/>
        <p:txBody>
          <a:bodyPr/>
          <a:lstStyle/>
          <a:p>
            <a:endParaRPr lang="da-DK"/>
          </a:p>
        </p:txBody>
      </p:sp>
      <p:sp>
        <p:nvSpPr>
          <p:cNvPr id="4" name="Slide Number Placeholder 3"/>
          <p:cNvSpPr>
            <a:spLocks noGrp="1"/>
          </p:cNvSpPr>
          <p:nvPr>
            <p:ph type="sldNum" sz="quarter" idx="12"/>
          </p:nvPr>
        </p:nvSpPr>
        <p:spPr/>
        <p:txBody>
          <a:bodyPr/>
          <a:lstStyle/>
          <a:p>
            <a:fld id="{916B0DD0-E463-4D6D-8E5B-5EC8B894E48E}" type="slidenum">
              <a:rPr lang="da-DK" smtClean="0"/>
              <a:t>‹#›</a:t>
            </a:fld>
            <a:endParaRPr lang="da-DK"/>
          </a:p>
        </p:txBody>
      </p:sp>
    </p:spTree>
    <p:extLst>
      <p:ext uri="{BB962C8B-B14F-4D97-AF65-F5344CB8AC3E}">
        <p14:creationId xmlns:p14="http://schemas.microsoft.com/office/powerpoint/2010/main" val="3989198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da-DK"/>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B71B07-977F-49FB-980F-467360C4CBEF}" type="datetimeFigureOut">
              <a:rPr lang="da-DK" smtClean="0"/>
              <a:t>13-10-2018</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916B0DD0-E463-4D6D-8E5B-5EC8B894E48E}" type="slidenum">
              <a:rPr lang="da-DK" smtClean="0"/>
              <a:t>‹#›</a:t>
            </a:fld>
            <a:endParaRPr lang="da-DK"/>
          </a:p>
        </p:txBody>
      </p:sp>
    </p:spTree>
    <p:extLst>
      <p:ext uri="{BB962C8B-B14F-4D97-AF65-F5344CB8AC3E}">
        <p14:creationId xmlns:p14="http://schemas.microsoft.com/office/powerpoint/2010/main" val="3148068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da-DK"/>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B71B07-977F-49FB-980F-467360C4CBEF}" type="datetimeFigureOut">
              <a:rPr lang="da-DK" smtClean="0"/>
              <a:t>13-10-2018</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916B0DD0-E463-4D6D-8E5B-5EC8B894E48E}" type="slidenum">
              <a:rPr lang="da-DK" smtClean="0"/>
              <a:t>‹#›</a:t>
            </a:fld>
            <a:endParaRPr lang="da-DK"/>
          </a:p>
        </p:txBody>
      </p:sp>
    </p:spTree>
    <p:extLst>
      <p:ext uri="{BB962C8B-B14F-4D97-AF65-F5344CB8AC3E}">
        <p14:creationId xmlns:p14="http://schemas.microsoft.com/office/powerpoint/2010/main" val="3373874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da-DK"/>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B71B07-977F-49FB-980F-467360C4CBEF}" type="datetimeFigureOut">
              <a:rPr lang="da-DK" smtClean="0"/>
              <a:t>13-10-2018</a:t>
            </a:fld>
            <a:endParaRPr lang="da-DK"/>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6B0DD0-E463-4D6D-8E5B-5EC8B894E48E}" type="slidenum">
              <a:rPr lang="da-DK" smtClean="0"/>
              <a:t>‹#›</a:t>
            </a:fld>
            <a:endParaRPr lang="da-DK"/>
          </a:p>
        </p:txBody>
      </p:sp>
    </p:spTree>
    <p:extLst>
      <p:ext uri="{BB962C8B-B14F-4D97-AF65-F5344CB8AC3E}">
        <p14:creationId xmlns:p14="http://schemas.microsoft.com/office/powerpoint/2010/main" val="23981032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comments" Target="../comments/commen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0703" y="404732"/>
            <a:ext cx="6853495" cy="2387600"/>
          </a:xfrm>
        </p:spPr>
        <p:txBody>
          <a:bodyPr>
            <a:normAutofit/>
          </a:bodyPr>
          <a:lstStyle/>
          <a:p>
            <a:r>
              <a:rPr lang="en-US" sz="2700" dirty="0"/>
              <a:t>Optimizing sustainable fishing yields - ecosystem and management perspectives  </a:t>
            </a:r>
            <a:r>
              <a:rPr lang="da-DK" sz="3600" dirty="0"/>
              <a:t/>
            </a:r>
            <a:br>
              <a:rPr lang="da-DK" sz="3600" dirty="0"/>
            </a:br>
            <a:r>
              <a:rPr lang="en-US" sz="3600" dirty="0" smtClean="0"/>
              <a:t/>
            </a:r>
            <a:br>
              <a:rPr lang="en-US" sz="3600" dirty="0" smtClean="0"/>
            </a:br>
            <a:r>
              <a:rPr lang="en-US" sz="3600" dirty="0" smtClean="0"/>
              <a:t/>
            </a:r>
            <a:br>
              <a:rPr lang="en-US" sz="3600" dirty="0" smtClean="0"/>
            </a:br>
            <a:r>
              <a:rPr lang="en-US" sz="3600" dirty="0" smtClean="0"/>
              <a:t>			Setting the scene</a:t>
            </a:r>
            <a:endParaRPr lang="da-DK" sz="3600" dirty="0"/>
          </a:p>
        </p:txBody>
      </p:sp>
      <p:sp>
        <p:nvSpPr>
          <p:cNvPr id="3" name="Subtitle 2"/>
          <p:cNvSpPr>
            <a:spLocks noGrp="1"/>
          </p:cNvSpPr>
          <p:nvPr>
            <p:ph type="subTitle" idx="1"/>
          </p:nvPr>
        </p:nvSpPr>
        <p:spPr>
          <a:xfrm>
            <a:off x="470703" y="3389297"/>
            <a:ext cx="6666697" cy="1062442"/>
          </a:xfrm>
        </p:spPr>
        <p:txBody>
          <a:bodyPr>
            <a:normAutofit/>
          </a:bodyPr>
          <a:lstStyle/>
          <a:p>
            <a:r>
              <a:rPr lang="da-DK" sz="1600" dirty="0" smtClean="0"/>
              <a:t>Henrik </a:t>
            </a:r>
            <a:r>
              <a:rPr lang="da-DK" sz="1600" dirty="0"/>
              <a:t>Sparholt</a:t>
            </a:r>
            <a:r>
              <a:rPr lang="da-DK" sz="1600" dirty="0" smtClean="0"/>
              <a:t>,</a:t>
            </a:r>
          </a:p>
          <a:p>
            <a:r>
              <a:rPr lang="da-DK" sz="1600" dirty="0" smtClean="0"/>
              <a:t> </a:t>
            </a:r>
            <a:r>
              <a:rPr lang="da-DK" sz="1600" dirty="0"/>
              <a:t>NMTT, Dr.Sc</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808275"/>
            <a:ext cx="3086100" cy="2049723"/>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24198" y="-1"/>
            <a:ext cx="4867802" cy="6858000"/>
          </a:xfrm>
          <a:prstGeom prst="rect">
            <a:avLst/>
          </a:prstGeom>
        </p:spPr>
      </p:pic>
    </p:spTree>
    <p:extLst>
      <p:ext uri="{BB962C8B-B14F-4D97-AF65-F5344CB8AC3E}">
        <p14:creationId xmlns:p14="http://schemas.microsoft.com/office/powerpoint/2010/main" val="29502194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...by way of </a:t>
            </a:r>
            <a:endParaRPr lang="da-DK" dirty="0"/>
          </a:p>
        </p:txBody>
      </p:sp>
      <p:sp>
        <p:nvSpPr>
          <p:cNvPr id="3" name="Content Placeholder 2"/>
          <p:cNvSpPr>
            <a:spLocks noGrp="1"/>
          </p:cNvSpPr>
          <p:nvPr>
            <p:ph idx="1"/>
          </p:nvPr>
        </p:nvSpPr>
        <p:spPr>
          <a:xfrm>
            <a:off x="838200" y="2344993"/>
            <a:ext cx="10515600" cy="3831969"/>
          </a:xfrm>
        </p:spPr>
        <p:txBody>
          <a:bodyPr/>
          <a:lstStyle/>
          <a:p>
            <a:pPr lvl="1"/>
            <a:r>
              <a:rPr lang="da-DK" sz="4000" dirty="0" smtClean="0">
                <a:solidFill>
                  <a:prstClr val="black"/>
                </a:solidFill>
              </a:rPr>
              <a:t>”Bridging </a:t>
            </a:r>
            <a:r>
              <a:rPr lang="da-DK" sz="4000" dirty="0">
                <a:solidFill>
                  <a:prstClr val="black"/>
                </a:solidFill>
              </a:rPr>
              <a:t>the gap” between science and scientific </a:t>
            </a:r>
            <a:r>
              <a:rPr lang="da-DK" sz="4000" dirty="0" smtClean="0">
                <a:solidFill>
                  <a:prstClr val="black"/>
                </a:solidFill>
              </a:rPr>
              <a:t>advice/management</a:t>
            </a:r>
          </a:p>
          <a:p>
            <a:pPr lvl="1"/>
            <a:endParaRPr lang="da-DK" sz="4000" dirty="0">
              <a:solidFill>
                <a:prstClr val="black"/>
              </a:solidFill>
            </a:endParaRPr>
          </a:p>
          <a:p>
            <a:pPr lvl="1"/>
            <a:r>
              <a:rPr lang="da-DK" sz="4000" dirty="0" smtClean="0">
                <a:solidFill>
                  <a:prstClr val="black"/>
                </a:solidFill>
              </a:rPr>
              <a:t> Bring multispecies and ecosystem science into Fmsy calculations</a:t>
            </a:r>
            <a:endParaRPr lang="da-DK" sz="4000" dirty="0">
              <a:solidFill>
                <a:prstClr val="black"/>
              </a:solidFill>
            </a:endParaRPr>
          </a:p>
          <a:p>
            <a:endParaRPr lang="da-DK" dirty="0"/>
          </a:p>
        </p:txBody>
      </p:sp>
    </p:spTree>
    <p:extLst>
      <p:ext uri="{BB962C8B-B14F-4D97-AF65-F5344CB8AC3E}">
        <p14:creationId xmlns:p14="http://schemas.microsoft.com/office/powerpoint/2010/main" val="8093792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Ecosystem productivity</a:t>
            </a:r>
            <a:endParaRPr lang="da-DK"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832496" y="1825625"/>
            <a:ext cx="6527007" cy="4351338"/>
          </a:xfrm>
        </p:spPr>
      </p:pic>
    </p:spTree>
    <p:extLst>
      <p:ext uri="{BB962C8B-B14F-4D97-AF65-F5344CB8AC3E}">
        <p14:creationId xmlns:p14="http://schemas.microsoft.com/office/powerpoint/2010/main" val="5891305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Basic ecosystem concepts</a:t>
            </a:r>
            <a:endParaRPr lang="da-DK" dirty="0"/>
          </a:p>
        </p:txBody>
      </p:sp>
      <p:sp>
        <p:nvSpPr>
          <p:cNvPr id="3" name="Content Placeholder 2"/>
          <p:cNvSpPr>
            <a:spLocks noGrp="1"/>
          </p:cNvSpPr>
          <p:nvPr>
            <p:ph idx="1"/>
          </p:nvPr>
        </p:nvSpPr>
        <p:spPr/>
        <p:txBody>
          <a:bodyPr>
            <a:normAutofit lnSpcReduction="10000"/>
          </a:bodyPr>
          <a:lstStyle/>
          <a:p>
            <a:pPr marL="342900" lvl="0" indent="-342900">
              <a:lnSpc>
                <a:spcPct val="115000"/>
              </a:lnSpc>
              <a:spcAft>
                <a:spcPts val="0"/>
              </a:spcAft>
              <a:buFont typeface="+mj-lt"/>
              <a:buAutoNum type="arabicPeriod"/>
            </a:pPr>
            <a:r>
              <a:rPr lang="en-GB" dirty="0">
                <a:latin typeface="Calibri" panose="020F0502020204030204" pitchFamily="34" charset="0"/>
                <a:ea typeface="Calibri" panose="020F0502020204030204" pitchFamily="34" charset="0"/>
                <a:cs typeface="Times New Roman" panose="02020603050405020304" pitchFamily="18" charset="0"/>
              </a:rPr>
              <a:t>The production in an ecosystem is based on primary </a:t>
            </a:r>
            <a:r>
              <a:rPr lang="en-GB" dirty="0" smtClean="0">
                <a:latin typeface="Calibri" panose="020F0502020204030204" pitchFamily="34" charset="0"/>
                <a:ea typeface="Calibri" panose="020F0502020204030204" pitchFamily="34" charset="0"/>
                <a:cs typeface="Times New Roman" panose="02020603050405020304" pitchFamily="18" charset="0"/>
              </a:rPr>
              <a:t>production.</a:t>
            </a:r>
            <a:endParaRPr lang="da-DK"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r>
              <a:rPr lang="en-GB" dirty="0">
                <a:latin typeface="Calibri" panose="020F0502020204030204" pitchFamily="34" charset="0"/>
                <a:ea typeface="Calibri" panose="020F0502020204030204" pitchFamily="34" charset="0"/>
                <a:cs typeface="Times New Roman" panose="02020603050405020304" pitchFamily="18" charset="0"/>
              </a:rPr>
              <a:t>This production is </a:t>
            </a:r>
            <a:r>
              <a:rPr lang="en-GB" dirty="0" smtClean="0">
                <a:latin typeface="Calibri" panose="020F0502020204030204" pitchFamily="34" charset="0"/>
                <a:ea typeface="Calibri" panose="020F0502020204030204" pitchFamily="34" charset="0"/>
                <a:cs typeface="Times New Roman" panose="02020603050405020304" pitchFamily="18" charset="0"/>
              </a:rPr>
              <a:t>moving up the </a:t>
            </a:r>
            <a:r>
              <a:rPr lang="en-GB" dirty="0">
                <a:latin typeface="Calibri" panose="020F0502020204030204" pitchFamily="34" charset="0"/>
                <a:ea typeface="Calibri" panose="020F0502020204030204" pitchFamily="34" charset="0"/>
                <a:cs typeface="Times New Roman" panose="02020603050405020304" pitchFamily="18" charset="0"/>
              </a:rPr>
              <a:t>food </a:t>
            </a:r>
            <a:r>
              <a:rPr lang="en-GB" dirty="0" smtClean="0">
                <a:latin typeface="Calibri" panose="020F0502020204030204" pitchFamily="34" charset="0"/>
                <a:ea typeface="Calibri" panose="020F0502020204030204" pitchFamily="34" charset="0"/>
                <a:cs typeface="Times New Roman" panose="02020603050405020304" pitchFamily="18" charset="0"/>
              </a:rPr>
              <a:t>web.</a:t>
            </a:r>
            <a:endParaRPr lang="da-DK"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r>
              <a:rPr lang="en-GB" u="sng" dirty="0">
                <a:latin typeface="Calibri" panose="020F0502020204030204" pitchFamily="34" charset="0"/>
                <a:ea typeface="Calibri" panose="020F0502020204030204" pitchFamily="34" charset="0"/>
                <a:cs typeface="Times New Roman" panose="02020603050405020304" pitchFamily="18" charset="0"/>
              </a:rPr>
              <a:t>If </a:t>
            </a:r>
            <a:r>
              <a:rPr lang="en-GB" u="sng" dirty="0" smtClean="0">
                <a:latin typeface="Calibri" panose="020F0502020204030204" pitchFamily="34" charset="0"/>
                <a:ea typeface="Calibri" panose="020F0502020204030204" pitchFamily="34" charset="0"/>
                <a:cs typeface="Times New Roman" panose="02020603050405020304" pitchFamily="18" charset="0"/>
              </a:rPr>
              <a:t>fishing </a:t>
            </a:r>
            <a:r>
              <a:rPr lang="en-GB" u="sng" dirty="0">
                <a:latin typeface="Calibri" panose="020F0502020204030204" pitchFamily="34" charset="0"/>
                <a:ea typeface="Calibri" panose="020F0502020204030204" pitchFamily="34" charset="0"/>
                <a:cs typeface="Times New Roman" panose="02020603050405020304" pitchFamily="18" charset="0"/>
              </a:rPr>
              <a:t>is too </a:t>
            </a:r>
            <a:r>
              <a:rPr lang="en-GB" u="sng" dirty="0" smtClean="0">
                <a:latin typeface="Calibri" panose="020F0502020204030204" pitchFamily="34" charset="0"/>
                <a:ea typeface="Calibri" panose="020F0502020204030204" pitchFamily="34" charset="0"/>
                <a:cs typeface="Times New Roman" panose="02020603050405020304" pitchFamily="18" charset="0"/>
              </a:rPr>
              <a:t>light:</a:t>
            </a:r>
            <a:r>
              <a:rPr lang="en-GB" dirty="0" smtClean="0">
                <a:latin typeface="Calibri" panose="020F0502020204030204" pitchFamily="34" charset="0"/>
                <a:ea typeface="Calibri" panose="020F0502020204030204" pitchFamily="34" charset="0"/>
                <a:cs typeface="Times New Roman" panose="02020603050405020304" pitchFamily="18" charset="0"/>
              </a:rPr>
              <a:t> </a:t>
            </a:r>
            <a:r>
              <a:rPr lang="en-GB" dirty="0" smtClean="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en-GB" dirty="0" smtClean="0">
                <a:latin typeface="Calibri" panose="020F0502020204030204" pitchFamily="34" charset="0"/>
                <a:ea typeface="Calibri" panose="020F0502020204030204" pitchFamily="34" charset="0"/>
                <a:cs typeface="Times New Roman" panose="02020603050405020304" pitchFamily="18" charset="0"/>
              </a:rPr>
              <a:t>the </a:t>
            </a:r>
            <a:r>
              <a:rPr lang="en-GB" dirty="0">
                <a:latin typeface="Calibri" panose="020F0502020204030204" pitchFamily="34" charset="0"/>
                <a:ea typeface="Calibri" panose="020F0502020204030204" pitchFamily="34" charset="0"/>
                <a:cs typeface="Times New Roman" panose="02020603050405020304" pitchFamily="18" charset="0"/>
              </a:rPr>
              <a:t>fish stocks will be too large </a:t>
            </a:r>
            <a:r>
              <a:rPr lang="en-GB" dirty="0" smtClean="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en-GB" dirty="0" smtClean="0">
                <a:latin typeface="Calibri" panose="020F0502020204030204" pitchFamily="34" charset="0"/>
                <a:ea typeface="Calibri" panose="020F0502020204030204" pitchFamily="34" charset="0"/>
                <a:cs typeface="Times New Roman" panose="02020603050405020304" pitchFamily="18" charset="0"/>
              </a:rPr>
              <a:t> </a:t>
            </a:r>
            <a:r>
              <a:rPr lang="en-GB" dirty="0">
                <a:latin typeface="Calibri" panose="020F0502020204030204" pitchFamily="34" charset="0"/>
                <a:ea typeface="Calibri" panose="020F0502020204030204" pitchFamily="34" charset="0"/>
                <a:cs typeface="Times New Roman" panose="02020603050405020304" pitchFamily="18" charset="0"/>
              </a:rPr>
              <a:t>burn </a:t>
            </a:r>
            <a:r>
              <a:rPr lang="en-GB" dirty="0" smtClean="0">
                <a:latin typeface="Calibri" panose="020F0502020204030204" pitchFamily="34" charset="0"/>
                <a:ea typeface="Calibri" panose="020F0502020204030204" pitchFamily="34" charset="0"/>
                <a:cs typeface="Times New Roman" panose="02020603050405020304" pitchFamily="18" charset="0"/>
              </a:rPr>
              <a:t>too </a:t>
            </a:r>
            <a:r>
              <a:rPr lang="en-GB" dirty="0">
                <a:latin typeface="Calibri" panose="020F0502020204030204" pitchFamily="34" charset="0"/>
                <a:ea typeface="Calibri" panose="020F0502020204030204" pitchFamily="34" charset="0"/>
                <a:cs typeface="Times New Roman" panose="02020603050405020304" pitchFamily="18" charset="0"/>
              </a:rPr>
              <a:t>much production </a:t>
            </a:r>
            <a:r>
              <a:rPr lang="en-GB" dirty="0" smtClean="0">
                <a:latin typeface="Calibri" panose="020F0502020204030204" pitchFamily="34" charset="0"/>
                <a:ea typeface="Calibri" panose="020F0502020204030204" pitchFamily="34" charset="0"/>
                <a:cs typeface="Times New Roman" panose="02020603050405020304" pitchFamily="18" charset="0"/>
              </a:rPr>
              <a:t>in </a:t>
            </a:r>
            <a:r>
              <a:rPr lang="en-GB" dirty="0">
                <a:latin typeface="Calibri" panose="020F0502020204030204" pitchFamily="34" charset="0"/>
                <a:ea typeface="Calibri" panose="020F0502020204030204" pitchFamily="34" charset="0"/>
                <a:cs typeface="Times New Roman" panose="02020603050405020304" pitchFamily="18" charset="0"/>
              </a:rPr>
              <a:t>metabolic </a:t>
            </a:r>
            <a:r>
              <a:rPr lang="en-GB" dirty="0" smtClean="0">
                <a:latin typeface="Calibri" panose="020F0502020204030204" pitchFamily="34" charset="0"/>
                <a:ea typeface="Calibri" panose="020F0502020204030204" pitchFamily="34" charset="0"/>
                <a:cs typeface="Times New Roman" panose="02020603050405020304" pitchFamily="18" charset="0"/>
              </a:rPr>
              <a:t>maintenance (</a:t>
            </a:r>
            <a:r>
              <a:rPr lang="en-GB" dirty="0">
                <a:latin typeface="Calibri" panose="020F0502020204030204" pitchFamily="34" charset="0"/>
                <a:ea typeface="Calibri" panose="020F0502020204030204" pitchFamily="34" charset="0"/>
                <a:cs typeface="Times New Roman" panose="02020603050405020304" pitchFamily="18" charset="0"/>
              </a:rPr>
              <a:t>convert </a:t>
            </a:r>
            <a:r>
              <a:rPr lang="en-GB" dirty="0" smtClean="0">
                <a:latin typeface="Calibri" panose="020F0502020204030204" pitchFamily="34" charset="0"/>
                <a:ea typeface="Calibri" panose="020F0502020204030204" pitchFamily="34" charset="0"/>
                <a:cs typeface="Times New Roman" panose="02020603050405020304" pitchFamily="18" charset="0"/>
              </a:rPr>
              <a:t>production to C0</a:t>
            </a:r>
            <a:r>
              <a:rPr lang="en-GB" baseline="-25000" dirty="0" smtClean="0">
                <a:latin typeface="Calibri" panose="020F0502020204030204" pitchFamily="34" charset="0"/>
                <a:ea typeface="Calibri" panose="020F0502020204030204" pitchFamily="34" charset="0"/>
                <a:cs typeface="Times New Roman" panose="02020603050405020304" pitchFamily="18" charset="0"/>
              </a:rPr>
              <a:t>2</a:t>
            </a:r>
            <a:r>
              <a:rPr lang="en-GB" dirty="0" smtClean="0">
                <a:latin typeface="Calibri" panose="020F0502020204030204" pitchFamily="34" charset="0"/>
                <a:ea typeface="Calibri" panose="020F0502020204030204" pitchFamily="34" charset="0"/>
                <a:cs typeface="Times New Roman" panose="02020603050405020304" pitchFamily="18" charset="0"/>
              </a:rPr>
              <a:t>) - production </a:t>
            </a:r>
            <a:r>
              <a:rPr lang="en-GB" dirty="0">
                <a:latin typeface="Calibri" panose="020F0502020204030204" pitchFamily="34" charset="0"/>
                <a:ea typeface="Calibri" panose="020F0502020204030204" pitchFamily="34" charset="0"/>
                <a:cs typeface="Times New Roman" panose="02020603050405020304" pitchFamily="18" charset="0"/>
              </a:rPr>
              <a:t>which could otherwise have been </a:t>
            </a:r>
            <a:r>
              <a:rPr lang="en-GB" dirty="0" smtClean="0">
                <a:latin typeface="Calibri" panose="020F0502020204030204" pitchFamily="34" charset="0"/>
                <a:ea typeface="Calibri" panose="020F0502020204030204" pitchFamily="34" charset="0"/>
                <a:cs typeface="Times New Roman" panose="02020603050405020304" pitchFamily="18" charset="0"/>
              </a:rPr>
              <a:t>harvested as fish meat.</a:t>
            </a:r>
          </a:p>
          <a:p>
            <a:pPr marL="342900" indent="-342900">
              <a:lnSpc>
                <a:spcPct val="115000"/>
              </a:lnSpc>
              <a:buFont typeface="+mj-lt"/>
              <a:buAutoNum type="arabicPeriod"/>
            </a:pPr>
            <a:r>
              <a:rPr lang="en-GB" u="sng" dirty="0">
                <a:latin typeface="Calibri" panose="020F0502020204030204" pitchFamily="34" charset="0"/>
                <a:ea typeface="Calibri" panose="020F0502020204030204" pitchFamily="34" charset="0"/>
                <a:cs typeface="Times New Roman" panose="02020603050405020304" pitchFamily="18" charset="0"/>
              </a:rPr>
              <a:t>If the fishing is too </a:t>
            </a:r>
            <a:r>
              <a:rPr lang="en-GB" u="sng" dirty="0" smtClean="0">
                <a:latin typeface="Calibri" panose="020F0502020204030204" pitchFamily="34" charset="0"/>
                <a:ea typeface="Calibri" panose="020F0502020204030204" pitchFamily="34" charset="0"/>
                <a:cs typeface="Times New Roman" panose="02020603050405020304" pitchFamily="18" charset="0"/>
              </a:rPr>
              <a:t>hard:</a:t>
            </a:r>
            <a:r>
              <a:rPr lang="en-GB" dirty="0" smtClean="0">
                <a:latin typeface="Calibri" panose="020F0502020204030204" pitchFamily="34" charset="0"/>
                <a:ea typeface="Calibri" panose="020F0502020204030204" pitchFamily="34" charset="0"/>
                <a:cs typeface="Times New Roman" panose="02020603050405020304" pitchFamily="18" charset="0"/>
              </a:rPr>
              <a:t> </a:t>
            </a:r>
            <a:r>
              <a:rPr lang="en-GB" dirty="0" smtClean="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en-GB" dirty="0" smtClean="0">
                <a:latin typeface="Calibri" panose="020F0502020204030204" pitchFamily="34" charset="0"/>
                <a:ea typeface="Calibri" panose="020F0502020204030204" pitchFamily="34" charset="0"/>
                <a:cs typeface="Times New Roman" panose="02020603050405020304" pitchFamily="18" charset="0"/>
              </a:rPr>
              <a:t>the </a:t>
            </a:r>
            <a:r>
              <a:rPr lang="en-GB" dirty="0">
                <a:latin typeface="Calibri" panose="020F0502020204030204" pitchFamily="34" charset="0"/>
                <a:ea typeface="Calibri" panose="020F0502020204030204" pitchFamily="34" charset="0"/>
                <a:cs typeface="Times New Roman" panose="02020603050405020304" pitchFamily="18" charset="0"/>
              </a:rPr>
              <a:t>fish stocks will be too </a:t>
            </a:r>
            <a:r>
              <a:rPr lang="en-GB" dirty="0" smtClean="0">
                <a:latin typeface="Calibri" panose="020F0502020204030204" pitchFamily="34" charset="0"/>
                <a:ea typeface="Calibri" panose="020F0502020204030204" pitchFamily="34" charset="0"/>
                <a:cs typeface="Times New Roman" panose="02020603050405020304" pitchFamily="18" charset="0"/>
              </a:rPr>
              <a:t>small and not produce enough juveniles.</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15000"/>
              </a:lnSpc>
              <a:spcAft>
                <a:spcPts val="0"/>
              </a:spcAft>
              <a:buNone/>
            </a:pPr>
            <a:endParaRPr lang="da-DK" dirty="0">
              <a:latin typeface="Calibri" panose="020F0502020204030204" pitchFamily="34" charset="0"/>
              <a:ea typeface="Calibri" panose="020F0502020204030204" pitchFamily="34" charset="0"/>
              <a:cs typeface="Times New Roman" panose="02020603050405020304" pitchFamily="18" charset="0"/>
            </a:endParaRPr>
          </a:p>
          <a:p>
            <a:endParaRPr lang="da-DK" dirty="0"/>
          </a:p>
        </p:txBody>
      </p:sp>
    </p:spTree>
    <p:extLst>
      <p:ext uri="{BB962C8B-B14F-4D97-AF65-F5344CB8AC3E}">
        <p14:creationId xmlns:p14="http://schemas.microsoft.com/office/powerpoint/2010/main" val="38822892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72887"/>
            <a:ext cx="10515600" cy="2329542"/>
          </a:xfrm>
        </p:spPr>
        <p:txBody>
          <a:bodyPr>
            <a:normAutofit fontScale="90000"/>
          </a:bodyPr>
          <a:lstStyle/>
          <a:p>
            <a:r>
              <a:rPr lang="en-US" sz="2800" dirty="0" smtClean="0"/>
              <a:t>Baranov 1918, Graham 1947, </a:t>
            </a:r>
            <a:r>
              <a:rPr lang="en-US" sz="2800" dirty="0" err="1" smtClean="0"/>
              <a:t>Beverton&amp;Holt</a:t>
            </a:r>
            <a:r>
              <a:rPr lang="en-US" sz="2800" dirty="0" smtClean="0"/>
              <a:t> 1957, Ricker 195</a:t>
            </a:r>
            <a:r>
              <a:rPr lang="en-US" sz="2800" dirty="0"/>
              <a:t>8</a:t>
            </a:r>
            <a:r>
              <a:rPr lang="en-US" sz="2800" dirty="0" smtClean="0"/>
              <a:t>, </a:t>
            </a:r>
            <a:r>
              <a:rPr lang="en-US" sz="2800" dirty="0" err="1" smtClean="0"/>
              <a:t>Hilborn&amp;Walters</a:t>
            </a:r>
            <a:r>
              <a:rPr lang="en-US" sz="2800" dirty="0" smtClean="0"/>
              <a:t> 1992</a:t>
            </a:r>
            <a:r>
              <a:rPr lang="en-US" sz="2800" dirty="0"/>
              <a:t>, </a:t>
            </a:r>
            <a:r>
              <a:rPr lang="en-US" sz="2800" dirty="0" err="1"/>
              <a:t>Longhurst</a:t>
            </a:r>
            <a:r>
              <a:rPr lang="en-US" sz="2800" dirty="0"/>
              <a:t> </a:t>
            </a:r>
            <a:r>
              <a:rPr lang="en-US" sz="2800" dirty="0" smtClean="0"/>
              <a:t>2010, and many others…</a:t>
            </a:r>
            <a:br>
              <a:rPr lang="en-US" sz="2800" dirty="0" smtClean="0"/>
            </a:br>
            <a:r>
              <a:rPr lang="en-US" sz="2800" dirty="0"/>
              <a:t/>
            </a:r>
            <a:br>
              <a:rPr lang="en-US" sz="2800" dirty="0"/>
            </a:br>
            <a:r>
              <a:rPr lang="en-US" sz="2800" dirty="0" err="1" smtClean="0"/>
              <a:t>Longhurst</a:t>
            </a:r>
            <a:r>
              <a:rPr lang="en-US" sz="2800" dirty="0"/>
              <a:t>, A. 2010. Mismanagement of marine fisheries. Cambridge </a:t>
            </a:r>
            <a:r>
              <a:rPr lang="da-DK" sz="2800" dirty="0"/>
              <a:t>University Press, Cambridge, </a:t>
            </a:r>
            <a:r>
              <a:rPr lang="da-DK" sz="2800" dirty="0" smtClean="0"/>
              <a:t>UK:</a:t>
            </a:r>
            <a:r>
              <a:rPr lang="da-DK" sz="2800" dirty="0"/>
              <a:t/>
            </a:r>
            <a:br>
              <a:rPr lang="da-DK" sz="2800" dirty="0"/>
            </a:br>
            <a:endParaRPr lang="da-DK" sz="2800" dirty="0"/>
          </a:p>
        </p:txBody>
      </p:sp>
      <p:sp>
        <p:nvSpPr>
          <p:cNvPr id="3" name="Content Placeholder 2"/>
          <p:cNvSpPr>
            <a:spLocks noGrp="1"/>
          </p:cNvSpPr>
          <p:nvPr>
            <p:ph idx="1"/>
          </p:nvPr>
        </p:nvSpPr>
        <p:spPr>
          <a:xfrm>
            <a:off x="838200" y="3333749"/>
            <a:ext cx="10515600" cy="2786063"/>
          </a:xfrm>
        </p:spPr>
        <p:txBody>
          <a:bodyPr>
            <a:normAutofit lnSpcReduction="10000"/>
          </a:bodyPr>
          <a:lstStyle/>
          <a:p>
            <a:pPr marL="0" indent="0">
              <a:buNone/>
            </a:pPr>
            <a:r>
              <a:rPr lang="da-DK" dirty="0" smtClean="0"/>
              <a:t>” </a:t>
            </a:r>
            <a:r>
              <a:rPr lang="da-DK" sz="4000" dirty="0" smtClean="0"/>
              <a:t>For </a:t>
            </a:r>
            <a:r>
              <a:rPr lang="da-DK" sz="4000" dirty="0"/>
              <a:t>any </a:t>
            </a:r>
            <a:r>
              <a:rPr lang="da-DK" sz="4000" dirty="0" smtClean="0"/>
              <a:t>level </a:t>
            </a:r>
            <a:r>
              <a:rPr lang="en-US" sz="4000" dirty="0" smtClean="0"/>
              <a:t>of </a:t>
            </a:r>
            <a:r>
              <a:rPr lang="en-US" sz="4000" dirty="0"/>
              <a:t>fishery harvest to be sustainable, some or all of the </a:t>
            </a:r>
            <a:r>
              <a:rPr lang="en-US" sz="4000" dirty="0" smtClean="0"/>
              <a:t>biological processes </a:t>
            </a:r>
            <a:r>
              <a:rPr lang="en-US" sz="4000" dirty="0"/>
              <a:t>contributing </a:t>
            </a:r>
            <a:r>
              <a:rPr lang="en-US" sz="4000" dirty="0" smtClean="0"/>
              <a:t>to production </a:t>
            </a:r>
            <a:r>
              <a:rPr lang="en-US" sz="4000" dirty="0"/>
              <a:t>must </a:t>
            </a:r>
            <a:r>
              <a:rPr lang="en-US" sz="4000" dirty="0" smtClean="0"/>
              <a:t>be compensatory, i.e. </a:t>
            </a:r>
            <a:r>
              <a:rPr lang="en-US" sz="4000" dirty="0"/>
              <a:t>increasing as stock biomass </a:t>
            </a:r>
            <a:r>
              <a:rPr lang="en-US" sz="4000" dirty="0" smtClean="0"/>
              <a:t>decreases…”</a:t>
            </a:r>
          </a:p>
          <a:p>
            <a:pPr marL="0" indent="0">
              <a:buNone/>
            </a:pPr>
            <a:endParaRPr lang="da-DK" dirty="0" smtClean="0"/>
          </a:p>
        </p:txBody>
      </p:sp>
    </p:spTree>
    <p:extLst>
      <p:ext uri="{BB962C8B-B14F-4D97-AF65-F5344CB8AC3E}">
        <p14:creationId xmlns:p14="http://schemas.microsoft.com/office/powerpoint/2010/main" val="10842456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55700" y="365125"/>
            <a:ext cx="9359900" cy="1325563"/>
          </a:xfrm>
        </p:spPr>
        <p:txBody>
          <a:bodyPr/>
          <a:lstStyle/>
          <a:p>
            <a:r>
              <a:rPr lang="da-DK" dirty="0" smtClean="0"/>
              <a:t>Example – growth – so-called ”density dependence”</a:t>
            </a:r>
            <a:endParaRPr lang="da-DK" dirty="0"/>
          </a:p>
        </p:txBody>
      </p:sp>
      <p:pic>
        <p:nvPicPr>
          <p:cNvPr id="7" name="Picture 6"/>
          <p:cNvPicPr>
            <a:picLocks noChangeAspect="1"/>
          </p:cNvPicPr>
          <p:nvPr/>
        </p:nvPicPr>
        <p:blipFill>
          <a:blip r:embed="rId2"/>
          <a:stretch>
            <a:fillRect/>
          </a:stretch>
        </p:blipFill>
        <p:spPr>
          <a:xfrm>
            <a:off x="3794560" y="1523834"/>
            <a:ext cx="6098740" cy="5048625"/>
          </a:xfrm>
          <a:prstGeom prst="rect">
            <a:avLst/>
          </a:prstGeom>
        </p:spPr>
      </p:pic>
    </p:spTree>
    <p:extLst>
      <p:ext uri="{BB962C8B-B14F-4D97-AF65-F5344CB8AC3E}">
        <p14:creationId xmlns:p14="http://schemas.microsoft.com/office/powerpoint/2010/main" val="5991598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22400" y="1714260"/>
            <a:ext cx="7722025" cy="4343639"/>
          </a:xfrm>
          <a:prstGeom prst="rect">
            <a:avLst/>
          </a:prstGeom>
        </p:spPr>
      </p:pic>
      <p:sp>
        <p:nvSpPr>
          <p:cNvPr id="3" name="TextBox 2"/>
          <p:cNvSpPr txBox="1"/>
          <p:nvPr/>
        </p:nvSpPr>
        <p:spPr>
          <a:xfrm>
            <a:off x="1905000" y="1155700"/>
            <a:ext cx="3327400" cy="369332"/>
          </a:xfrm>
          <a:prstGeom prst="rect">
            <a:avLst/>
          </a:prstGeom>
          <a:noFill/>
        </p:spPr>
        <p:txBody>
          <a:bodyPr wrap="square" rtlCol="0">
            <a:spAutoFit/>
          </a:bodyPr>
          <a:lstStyle/>
          <a:p>
            <a:r>
              <a:rPr lang="da-DK" dirty="0" smtClean="0"/>
              <a:t>Density dependence is...</a:t>
            </a:r>
            <a:endParaRPr lang="da-DK" dirty="0"/>
          </a:p>
        </p:txBody>
      </p:sp>
    </p:spTree>
    <p:extLst>
      <p:ext uri="{BB962C8B-B14F-4D97-AF65-F5344CB8AC3E}">
        <p14:creationId xmlns:p14="http://schemas.microsoft.com/office/powerpoint/2010/main" val="8889271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308" y="200233"/>
            <a:ext cx="10515600" cy="1325563"/>
          </a:xfrm>
        </p:spPr>
        <p:txBody>
          <a:bodyPr/>
          <a:lstStyle/>
          <a:p>
            <a:r>
              <a:rPr lang="da-DK" dirty="0" smtClean="0"/>
              <a:t>Four compensatory mechanisms – </a:t>
            </a:r>
            <a:endParaRPr lang="da-DK" dirty="0"/>
          </a:p>
        </p:txBody>
      </p:sp>
      <p:sp>
        <p:nvSpPr>
          <p:cNvPr id="3" name="Content Placeholder 2"/>
          <p:cNvSpPr>
            <a:spLocks noGrp="1"/>
          </p:cNvSpPr>
          <p:nvPr>
            <p:ph idx="1"/>
          </p:nvPr>
        </p:nvSpPr>
        <p:spPr>
          <a:xfrm>
            <a:off x="673308" y="2949887"/>
            <a:ext cx="6879771" cy="2686414"/>
          </a:xfrm>
        </p:spPr>
        <p:txBody>
          <a:bodyPr/>
          <a:lstStyle/>
          <a:p>
            <a:r>
              <a:rPr lang="da-DK" dirty="0" smtClean="0"/>
              <a:t>Density dependent </a:t>
            </a:r>
            <a:r>
              <a:rPr lang="da-DK" u="sng" dirty="0" smtClean="0"/>
              <a:t>recruitment</a:t>
            </a:r>
          </a:p>
          <a:p>
            <a:r>
              <a:rPr lang="da-DK" dirty="0" smtClean="0"/>
              <a:t>Density dependent individual fish </a:t>
            </a:r>
            <a:r>
              <a:rPr lang="da-DK" u="sng" dirty="0" smtClean="0"/>
              <a:t>growth</a:t>
            </a:r>
            <a:endParaRPr lang="da-DK" u="sng" dirty="0" smtClean="0">
              <a:solidFill>
                <a:srgbClr val="00B050"/>
              </a:solidFill>
            </a:endParaRPr>
          </a:p>
          <a:p>
            <a:r>
              <a:rPr lang="da-DK" dirty="0" smtClean="0"/>
              <a:t>Density dependent </a:t>
            </a:r>
            <a:r>
              <a:rPr lang="da-DK" u="sng" dirty="0" smtClean="0"/>
              <a:t>mortality</a:t>
            </a:r>
            <a:r>
              <a:rPr lang="da-DK" dirty="0" smtClean="0"/>
              <a:t>	</a:t>
            </a:r>
            <a:endParaRPr lang="da-DK" dirty="0" smtClean="0">
              <a:solidFill>
                <a:srgbClr val="00B050"/>
              </a:solidFill>
            </a:endParaRPr>
          </a:p>
          <a:p>
            <a:r>
              <a:rPr lang="da-DK" dirty="0" smtClean="0"/>
              <a:t>Density dependent </a:t>
            </a:r>
            <a:r>
              <a:rPr lang="da-DK" u="sng" dirty="0" smtClean="0"/>
              <a:t>maturity</a:t>
            </a:r>
            <a:r>
              <a:rPr lang="da-DK" dirty="0" smtClean="0"/>
              <a:t>			</a:t>
            </a:r>
            <a:endParaRPr lang="da-DK" dirty="0"/>
          </a:p>
        </p:txBody>
      </p:sp>
      <p:sp>
        <p:nvSpPr>
          <p:cNvPr id="4" name="TextBox 3"/>
          <p:cNvSpPr txBox="1"/>
          <p:nvPr/>
        </p:nvSpPr>
        <p:spPr>
          <a:xfrm>
            <a:off x="8015812" y="2949887"/>
            <a:ext cx="3831771" cy="2477601"/>
          </a:xfrm>
          <a:prstGeom prst="rect">
            <a:avLst/>
          </a:prstGeom>
          <a:noFill/>
        </p:spPr>
        <p:txBody>
          <a:bodyPr wrap="square" rtlCol="0">
            <a:spAutoFit/>
          </a:bodyPr>
          <a:lstStyle/>
          <a:p>
            <a:pPr>
              <a:spcBef>
                <a:spcPts val="1000"/>
              </a:spcBef>
            </a:pPr>
            <a:r>
              <a:rPr lang="da-DK" sz="2800" dirty="0" smtClean="0">
                <a:solidFill>
                  <a:srgbClr val="00B050"/>
                </a:solidFill>
              </a:rPr>
              <a:t>√</a:t>
            </a:r>
            <a:r>
              <a:rPr lang="da-DK" sz="2800" dirty="0">
                <a:solidFill>
                  <a:srgbClr val="00B050"/>
                </a:solidFill>
              </a:rPr>
              <a:t> </a:t>
            </a:r>
            <a:endParaRPr lang="da-DK" sz="2800" dirty="0" smtClean="0">
              <a:solidFill>
                <a:srgbClr val="00B050"/>
              </a:solidFill>
            </a:endParaRPr>
          </a:p>
          <a:p>
            <a:pPr>
              <a:spcBef>
                <a:spcPts val="1000"/>
              </a:spcBef>
            </a:pPr>
            <a:r>
              <a:rPr lang="da-DK" sz="2800" dirty="0" smtClean="0">
                <a:solidFill>
                  <a:srgbClr val="00B050"/>
                </a:solidFill>
              </a:rPr>
              <a:t>Not yet </a:t>
            </a:r>
          </a:p>
          <a:p>
            <a:pPr>
              <a:spcBef>
                <a:spcPts val="1000"/>
              </a:spcBef>
            </a:pPr>
            <a:r>
              <a:rPr lang="da-DK" sz="2800" dirty="0" smtClean="0">
                <a:solidFill>
                  <a:srgbClr val="00B050"/>
                </a:solidFill>
              </a:rPr>
              <a:t>Not yet </a:t>
            </a:r>
          </a:p>
          <a:p>
            <a:pPr>
              <a:spcBef>
                <a:spcPts val="1000"/>
              </a:spcBef>
            </a:pPr>
            <a:r>
              <a:rPr lang="da-DK" sz="2800" dirty="0" smtClean="0">
                <a:solidFill>
                  <a:srgbClr val="00B050"/>
                </a:solidFill>
              </a:rPr>
              <a:t>Not yet</a:t>
            </a:r>
            <a:endParaRPr lang="da-DK" dirty="0" smtClean="0">
              <a:solidFill>
                <a:srgbClr val="00B050"/>
              </a:solidFill>
            </a:endParaRPr>
          </a:p>
          <a:p>
            <a:endParaRPr lang="da-DK" dirty="0"/>
          </a:p>
        </p:txBody>
      </p:sp>
      <p:sp>
        <p:nvSpPr>
          <p:cNvPr id="7" name="7-Point Star 6"/>
          <p:cNvSpPr/>
          <p:nvPr/>
        </p:nvSpPr>
        <p:spPr>
          <a:xfrm>
            <a:off x="5834743" y="1132114"/>
            <a:ext cx="6172200" cy="1817773"/>
          </a:xfrm>
          <a:prstGeom prst="star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da-DK" sz="2800" dirty="0" smtClean="0"/>
              <a:t>Taken into account in current management?</a:t>
            </a:r>
            <a:endParaRPr lang="da-DK" sz="2800" dirty="0"/>
          </a:p>
        </p:txBody>
      </p:sp>
      <p:sp>
        <p:nvSpPr>
          <p:cNvPr id="5" name="TextBox 4"/>
          <p:cNvSpPr txBox="1"/>
          <p:nvPr/>
        </p:nvSpPr>
        <p:spPr>
          <a:xfrm>
            <a:off x="1295400" y="5636301"/>
            <a:ext cx="10450286" cy="523220"/>
          </a:xfrm>
          <a:prstGeom prst="rect">
            <a:avLst/>
          </a:prstGeom>
          <a:noFill/>
          <a:ln w="19050">
            <a:solidFill>
              <a:schemeClr val="accent1"/>
            </a:solidFill>
          </a:ln>
        </p:spPr>
        <p:txBody>
          <a:bodyPr wrap="square" rtlCol="0">
            <a:spAutoFit/>
          </a:bodyPr>
          <a:lstStyle/>
          <a:p>
            <a:r>
              <a:rPr lang="da-DK" sz="2800" dirty="0" smtClean="0"/>
              <a:t>Missing any of these in Fmsy calculations will give a </a:t>
            </a:r>
            <a:r>
              <a:rPr lang="da-DK" sz="2800" u="sng" dirty="0" smtClean="0"/>
              <a:t>downward bias</a:t>
            </a:r>
            <a:r>
              <a:rPr lang="da-DK" sz="2800" dirty="0" smtClean="0"/>
              <a:t>! </a:t>
            </a:r>
            <a:endParaRPr lang="da-DK" sz="2800" dirty="0"/>
          </a:p>
        </p:txBody>
      </p:sp>
    </p:spTree>
    <p:extLst>
      <p:ext uri="{BB962C8B-B14F-4D97-AF65-F5344CB8AC3E}">
        <p14:creationId xmlns:p14="http://schemas.microsoft.com/office/powerpoint/2010/main" val="3558219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additive="base">
                                        <p:cTn id="2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 calcmode="lin" valueType="num">
                                      <p:cBhvr additive="base">
                                        <p:cTn id="2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ppt_x"/>
                                          </p:val>
                                        </p:tav>
                                        <p:tav tm="100000">
                                          <p:val>
                                            <p:strVal val="#ppt_x"/>
                                          </p:val>
                                        </p:tav>
                                      </p:tavLst>
                                    </p:anim>
                                    <p:anim calcmode="lin" valueType="num">
                                      <p:cBhvr additive="base">
                                        <p:cTn id="3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...and of course, scientific advice should be unbiased</a:t>
            </a:r>
            <a:endParaRPr lang="da-DK" dirty="0"/>
          </a:p>
        </p:txBody>
      </p:sp>
      <p:sp>
        <p:nvSpPr>
          <p:cNvPr id="3" name="Content Placeholder 2"/>
          <p:cNvSpPr>
            <a:spLocks noGrp="1"/>
          </p:cNvSpPr>
          <p:nvPr>
            <p:ph idx="1"/>
          </p:nvPr>
        </p:nvSpPr>
        <p:spPr/>
        <p:txBody>
          <a:bodyPr>
            <a:normAutofit/>
          </a:bodyPr>
          <a:lstStyle/>
          <a:p>
            <a:pPr marL="0" indent="0">
              <a:buNone/>
            </a:pPr>
            <a:r>
              <a:rPr lang="da-DK" dirty="0" smtClean="0"/>
              <a:t>ICES </a:t>
            </a:r>
            <a:r>
              <a:rPr lang="da-DK" dirty="0"/>
              <a:t>Strategic Plan </a:t>
            </a:r>
            <a:r>
              <a:rPr lang="da-DK" dirty="0" smtClean="0"/>
              <a:t>2014–2018:</a:t>
            </a:r>
            <a:endParaRPr lang="en-US" dirty="0"/>
          </a:p>
          <a:p>
            <a:pPr marL="0" indent="0">
              <a:buNone/>
            </a:pPr>
            <a:r>
              <a:rPr lang="en-US" dirty="0"/>
              <a:t>” </a:t>
            </a:r>
            <a:r>
              <a:rPr lang="en-US" dirty="0" smtClean="0"/>
              <a:t>…commitment </a:t>
            </a:r>
            <a:r>
              <a:rPr lang="en-US" dirty="0"/>
              <a:t>to maintain ICES as a strong and independent </a:t>
            </a:r>
            <a:r>
              <a:rPr lang="en-US" dirty="0" smtClean="0"/>
              <a:t>scientific organization </a:t>
            </a:r>
            <a:r>
              <a:rPr lang="en-US" dirty="0"/>
              <a:t>in order to improve its capacity to give unbiased, sound, reliable, </a:t>
            </a:r>
            <a:r>
              <a:rPr lang="en-US" dirty="0" smtClean="0"/>
              <a:t>and credible scientific </a:t>
            </a:r>
            <a:r>
              <a:rPr lang="en-US" dirty="0"/>
              <a:t>advice on human activities </a:t>
            </a:r>
            <a:r>
              <a:rPr lang="en-US" dirty="0" smtClean="0"/>
              <a:t>affecting</a:t>
            </a:r>
            <a:r>
              <a:rPr lang="en-US" dirty="0"/>
              <a:t>, </a:t>
            </a:r>
            <a:r>
              <a:rPr lang="en-US" dirty="0" smtClean="0"/>
              <a:t>and affected </a:t>
            </a:r>
            <a:r>
              <a:rPr lang="en-US" dirty="0"/>
              <a:t>by, </a:t>
            </a:r>
            <a:r>
              <a:rPr lang="en-US" dirty="0" smtClean="0"/>
              <a:t>marine ecosystems;”</a:t>
            </a:r>
            <a:endParaRPr lang="da-DK" dirty="0"/>
          </a:p>
        </p:txBody>
      </p:sp>
      <p:sp>
        <p:nvSpPr>
          <p:cNvPr id="4" name="Oval 3"/>
          <p:cNvSpPr/>
          <p:nvPr/>
        </p:nvSpPr>
        <p:spPr>
          <a:xfrm>
            <a:off x="8270396" y="2578308"/>
            <a:ext cx="1585731" cy="779489"/>
          </a:xfrm>
          <a:prstGeom prst="ellipse">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6408215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968396"/>
            <a:ext cx="2754775" cy="1889604"/>
          </a:xfrm>
          <a:prstGeom prst="rect">
            <a:avLst/>
          </a:prstGeom>
        </p:spPr>
      </p:pic>
      <p:sp>
        <p:nvSpPr>
          <p:cNvPr id="6" name="TextBox 5"/>
          <p:cNvSpPr txBox="1"/>
          <p:nvPr/>
        </p:nvSpPr>
        <p:spPr>
          <a:xfrm>
            <a:off x="857249" y="1104900"/>
            <a:ext cx="3274483" cy="1938992"/>
          </a:xfrm>
          <a:prstGeom prst="rect">
            <a:avLst/>
          </a:prstGeom>
          <a:noFill/>
        </p:spPr>
        <p:txBody>
          <a:bodyPr wrap="square" rtlCol="0">
            <a:spAutoFit/>
          </a:bodyPr>
          <a:lstStyle/>
          <a:p>
            <a:r>
              <a:rPr lang="da-DK" sz="2400" u="sng" dirty="0" smtClean="0"/>
              <a:t>Example:</a:t>
            </a:r>
          </a:p>
          <a:p>
            <a:pPr lvl="1"/>
            <a:endParaRPr lang="da-DK" sz="2400" dirty="0" smtClean="0"/>
          </a:p>
          <a:p>
            <a:pPr lvl="1"/>
            <a:r>
              <a:rPr lang="da-DK" sz="2400" dirty="0" smtClean="0"/>
              <a:t>Yield/SSB </a:t>
            </a:r>
          </a:p>
          <a:p>
            <a:pPr lvl="1"/>
            <a:r>
              <a:rPr lang="da-DK" sz="2400" dirty="0" smtClean="0"/>
              <a:t>vs </a:t>
            </a:r>
          </a:p>
          <a:p>
            <a:pPr lvl="1"/>
            <a:r>
              <a:rPr lang="da-DK" sz="2400" dirty="0" smtClean="0"/>
              <a:t>Fishing pressure</a:t>
            </a:r>
            <a:endParaRPr lang="da-DK" sz="2400" dirty="0"/>
          </a:p>
        </p:txBody>
      </p:sp>
      <p:sp>
        <p:nvSpPr>
          <p:cNvPr id="2" name="TextBox 1"/>
          <p:cNvSpPr txBox="1"/>
          <p:nvPr/>
        </p:nvSpPr>
        <p:spPr>
          <a:xfrm>
            <a:off x="228600" y="4528457"/>
            <a:ext cx="2231571" cy="369332"/>
          </a:xfrm>
          <a:prstGeom prst="rect">
            <a:avLst/>
          </a:prstGeom>
          <a:noFill/>
        </p:spPr>
        <p:txBody>
          <a:bodyPr wrap="square" rtlCol="0">
            <a:spAutoFit/>
          </a:bodyPr>
          <a:lstStyle/>
          <a:p>
            <a:r>
              <a:rPr lang="da-DK" dirty="0" smtClean="0"/>
              <a:t>North Sea cod</a:t>
            </a:r>
            <a:endParaRPr lang="da-DK" dirty="0"/>
          </a:p>
        </p:txBody>
      </p:sp>
      <p:pic>
        <p:nvPicPr>
          <p:cNvPr id="7" name="Picture 6"/>
          <p:cNvPicPr>
            <a:picLocks noChangeAspect="1"/>
          </p:cNvPicPr>
          <p:nvPr/>
        </p:nvPicPr>
        <p:blipFill>
          <a:blip r:embed="rId3"/>
          <a:stretch>
            <a:fillRect/>
          </a:stretch>
        </p:blipFill>
        <p:spPr>
          <a:xfrm>
            <a:off x="4014951" y="487274"/>
            <a:ext cx="7240877" cy="6547231"/>
          </a:xfrm>
          <a:prstGeom prst="rect">
            <a:avLst/>
          </a:prstGeom>
        </p:spPr>
      </p:pic>
    </p:spTree>
    <p:extLst>
      <p:ext uri="{BB962C8B-B14F-4D97-AF65-F5344CB8AC3E}">
        <p14:creationId xmlns:p14="http://schemas.microsoft.com/office/powerpoint/2010/main" val="36891999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968396"/>
            <a:ext cx="2754775" cy="1889604"/>
          </a:xfrm>
          <a:prstGeom prst="rect">
            <a:avLst/>
          </a:prstGeom>
        </p:spPr>
      </p:pic>
      <p:sp>
        <p:nvSpPr>
          <p:cNvPr id="6" name="TextBox 5"/>
          <p:cNvSpPr txBox="1"/>
          <p:nvPr/>
        </p:nvSpPr>
        <p:spPr>
          <a:xfrm>
            <a:off x="857249" y="1104900"/>
            <a:ext cx="3274483" cy="1938992"/>
          </a:xfrm>
          <a:prstGeom prst="rect">
            <a:avLst/>
          </a:prstGeom>
          <a:noFill/>
        </p:spPr>
        <p:txBody>
          <a:bodyPr wrap="square" rtlCol="0">
            <a:spAutoFit/>
          </a:bodyPr>
          <a:lstStyle/>
          <a:p>
            <a:r>
              <a:rPr lang="da-DK" sz="2400" u="sng" dirty="0" smtClean="0"/>
              <a:t>Example:</a:t>
            </a:r>
          </a:p>
          <a:p>
            <a:pPr lvl="1"/>
            <a:endParaRPr lang="da-DK" sz="2400" dirty="0" smtClean="0"/>
          </a:p>
          <a:p>
            <a:pPr lvl="1"/>
            <a:r>
              <a:rPr lang="da-DK" sz="2400" dirty="0" smtClean="0"/>
              <a:t>Yield </a:t>
            </a:r>
          </a:p>
          <a:p>
            <a:pPr lvl="1"/>
            <a:r>
              <a:rPr lang="da-DK" sz="2400" dirty="0" smtClean="0"/>
              <a:t>vs </a:t>
            </a:r>
          </a:p>
          <a:p>
            <a:pPr lvl="1"/>
            <a:r>
              <a:rPr lang="da-DK" sz="2400" dirty="0" smtClean="0"/>
              <a:t>Fishing pressure</a:t>
            </a:r>
            <a:endParaRPr lang="da-DK" sz="2400" dirty="0"/>
          </a:p>
        </p:txBody>
      </p:sp>
      <p:sp>
        <p:nvSpPr>
          <p:cNvPr id="2" name="TextBox 1"/>
          <p:cNvSpPr txBox="1"/>
          <p:nvPr/>
        </p:nvSpPr>
        <p:spPr>
          <a:xfrm>
            <a:off x="228600" y="4528457"/>
            <a:ext cx="2231571" cy="369332"/>
          </a:xfrm>
          <a:prstGeom prst="rect">
            <a:avLst/>
          </a:prstGeom>
          <a:noFill/>
        </p:spPr>
        <p:txBody>
          <a:bodyPr wrap="square" rtlCol="0">
            <a:spAutoFit/>
          </a:bodyPr>
          <a:lstStyle/>
          <a:p>
            <a:r>
              <a:rPr lang="da-DK" dirty="0" smtClean="0"/>
              <a:t>North Sea cod</a:t>
            </a:r>
            <a:endParaRPr lang="da-DK" dirty="0"/>
          </a:p>
        </p:txBody>
      </p:sp>
      <p:pic>
        <p:nvPicPr>
          <p:cNvPr id="3" name="Picture 2"/>
          <p:cNvPicPr>
            <a:picLocks noChangeAspect="1"/>
          </p:cNvPicPr>
          <p:nvPr/>
        </p:nvPicPr>
        <p:blipFill>
          <a:blip r:embed="rId3"/>
          <a:stretch>
            <a:fillRect/>
          </a:stretch>
        </p:blipFill>
        <p:spPr>
          <a:xfrm>
            <a:off x="3809801" y="1215342"/>
            <a:ext cx="7943917" cy="4618063"/>
          </a:xfrm>
          <a:prstGeom prst="rect">
            <a:avLst/>
          </a:prstGeom>
        </p:spPr>
      </p:pic>
    </p:spTree>
    <p:extLst>
      <p:ext uri="{BB962C8B-B14F-4D97-AF65-F5344CB8AC3E}">
        <p14:creationId xmlns:p14="http://schemas.microsoft.com/office/powerpoint/2010/main" val="26442649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Background</a:t>
            </a:r>
            <a:endParaRPr lang="da-DK" dirty="0"/>
          </a:p>
        </p:txBody>
      </p:sp>
      <p:sp>
        <p:nvSpPr>
          <p:cNvPr id="3" name="Content Placeholder 2"/>
          <p:cNvSpPr>
            <a:spLocks noGrp="1"/>
          </p:cNvSpPr>
          <p:nvPr>
            <p:ph idx="1"/>
          </p:nvPr>
        </p:nvSpPr>
        <p:spPr/>
        <p:txBody>
          <a:bodyPr/>
          <a:lstStyle/>
          <a:p>
            <a:r>
              <a:rPr lang="da-DK" dirty="0" smtClean="0"/>
              <a:t>Recent success of fisheries management</a:t>
            </a:r>
            <a:endParaRPr lang="da-DK" dirty="0"/>
          </a:p>
        </p:txBody>
      </p:sp>
      <p:pic>
        <p:nvPicPr>
          <p:cNvPr id="4" name="Picture 3"/>
          <p:cNvPicPr>
            <a:picLocks noChangeAspect="1"/>
          </p:cNvPicPr>
          <p:nvPr/>
        </p:nvPicPr>
        <p:blipFill>
          <a:blip r:embed="rId2"/>
          <a:stretch>
            <a:fillRect/>
          </a:stretch>
        </p:blipFill>
        <p:spPr>
          <a:xfrm>
            <a:off x="4413305" y="3003684"/>
            <a:ext cx="4584589" cy="2755631"/>
          </a:xfrm>
          <a:prstGeom prst="rect">
            <a:avLst/>
          </a:prstGeom>
        </p:spPr>
      </p:pic>
      <p:sp>
        <p:nvSpPr>
          <p:cNvPr id="5" name="TextBox 4"/>
          <p:cNvSpPr txBox="1"/>
          <p:nvPr/>
        </p:nvSpPr>
        <p:spPr>
          <a:xfrm>
            <a:off x="7912100" y="6176963"/>
            <a:ext cx="3784600" cy="276999"/>
          </a:xfrm>
          <a:prstGeom prst="rect">
            <a:avLst/>
          </a:prstGeom>
          <a:noFill/>
        </p:spPr>
        <p:txBody>
          <a:bodyPr wrap="square" rtlCol="0">
            <a:spAutoFit/>
          </a:bodyPr>
          <a:lstStyle/>
          <a:p>
            <a:r>
              <a:rPr lang="da-DK" sz="1200" dirty="0" smtClean="0"/>
              <a:t>ICES Stabdard Graph Database 2018</a:t>
            </a:r>
            <a:endParaRPr lang="da-DK" sz="1200" dirty="0"/>
          </a:p>
        </p:txBody>
      </p:sp>
      <p:sp>
        <p:nvSpPr>
          <p:cNvPr id="6" name="TextBox 5"/>
          <p:cNvSpPr txBox="1"/>
          <p:nvPr/>
        </p:nvSpPr>
        <p:spPr>
          <a:xfrm>
            <a:off x="1270000" y="3657600"/>
            <a:ext cx="2590800" cy="2031325"/>
          </a:xfrm>
          <a:prstGeom prst="rect">
            <a:avLst/>
          </a:prstGeom>
          <a:noFill/>
        </p:spPr>
        <p:txBody>
          <a:bodyPr wrap="square" rtlCol="0">
            <a:spAutoFit/>
          </a:bodyPr>
          <a:lstStyle/>
          <a:p>
            <a:r>
              <a:rPr lang="da-DK" dirty="0" smtClean="0"/>
              <a:t>Fishing pressure reduced </a:t>
            </a:r>
            <a:r>
              <a:rPr lang="da-DK" dirty="0" smtClean="0">
                <a:sym typeface="Wingdings" panose="05000000000000000000" pitchFamily="2" charset="2"/>
              </a:rPr>
              <a:t> stocks are building up  increased importance of stock interactions and ecosystem functioning such as density dependence</a:t>
            </a:r>
            <a:endParaRPr lang="da-DK" dirty="0"/>
          </a:p>
        </p:txBody>
      </p:sp>
    </p:spTree>
    <p:extLst>
      <p:ext uri="{BB962C8B-B14F-4D97-AF65-F5344CB8AC3E}">
        <p14:creationId xmlns:p14="http://schemas.microsoft.com/office/powerpoint/2010/main" val="3845948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968396"/>
            <a:ext cx="2754775" cy="1889604"/>
          </a:xfrm>
          <a:prstGeom prst="rect">
            <a:avLst/>
          </a:prstGeom>
        </p:spPr>
      </p:pic>
      <p:sp>
        <p:nvSpPr>
          <p:cNvPr id="6" name="TextBox 5"/>
          <p:cNvSpPr txBox="1"/>
          <p:nvPr/>
        </p:nvSpPr>
        <p:spPr>
          <a:xfrm>
            <a:off x="857249" y="1104900"/>
            <a:ext cx="3274483" cy="1938992"/>
          </a:xfrm>
          <a:prstGeom prst="rect">
            <a:avLst/>
          </a:prstGeom>
          <a:noFill/>
        </p:spPr>
        <p:txBody>
          <a:bodyPr wrap="square" rtlCol="0">
            <a:spAutoFit/>
          </a:bodyPr>
          <a:lstStyle/>
          <a:p>
            <a:r>
              <a:rPr lang="da-DK" sz="2400" u="sng" dirty="0" smtClean="0"/>
              <a:t>Example:</a:t>
            </a:r>
          </a:p>
          <a:p>
            <a:pPr lvl="1"/>
            <a:endParaRPr lang="da-DK" sz="2400" dirty="0" smtClean="0"/>
          </a:p>
          <a:p>
            <a:pPr lvl="1"/>
            <a:r>
              <a:rPr lang="da-DK" sz="2400" dirty="0" smtClean="0"/>
              <a:t>SSB </a:t>
            </a:r>
          </a:p>
          <a:p>
            <a:pPr lvl="1"/>
            <a:r>
              <a:rPr lang="da-DK" sz="2400" dirty="0" smtClean="0"/>
              <a:t>vs </a:t>
            </a:r>
          </a:p>
          <a:p>
            <a:pPr lvl="1"/>
            <a:r>
              <a:rPr lang="da-DK" sz="2400" dirty="0" smtClean="0"/>
              <a:t>Fishing pressure</a:t>
            </a:r>
            <a:endParaRPr lang="da-DK" sz="2400" dirty="0"/>
          </a:p>
        </p:txBody>
      </p:sp>
      <p:sp>
        <p:nvSpPr>
          <p:cNvPr id="2" name="TextBox 1"/>
          <p:cNvSpPr txBox="1"/>
          <p:nvPr/>
        </p:nvSpPr>
        <p:spPr>
          <a:xfrm>
            <a:off x="228600" y="4528457"/>
            <a:ext cx="2231571" cy="369332"/>
          </a:xfrm>
          <a:prstGeom prst="rect">
            <a:avLst/>
          </a:prstGeom>
          <a:noFill/>
        </p:spPr>
        <p:txBody>
          <a:bodyPr wrap="square" rtlCol="0">
            <a:spAutoFit/>
          </a:bodyPr>
          <a:lstStyle/>
          <a:p>
            <a:r>
              <a:rPr lang="da-DK" dirty="0" smtClean="0"/>
              <a:t>North Sea cod</a:t>
            </a:r>
            <a:endParaRPr lang="da-DK" dirty="0"/>
          </a:p>
        </p:txBody>
      </p:sp>
      <p:pic>
        <p:nvPicPr>
          <p:cNvPr id="3" name="Picture 2"/>
          <p:cNvPicPr>
            <a:picLocks noChangeAspect="1"/>
          </p:cNvPicPr>
          <p:nvPr/>
        </p:nvPicPr>
        <p:blipFill>
          <a:blip r:embed="rId3"/>
          <a:stretch>
            <a:fillRect/>
          </a:stretch>
        </p:blipFill>
        <p:spPr>
          <a:xfrm>
            <a:off x="4131732" y="735306"/>
            <a:ext cx="7635168" cy="4438578"/>
          </a:xfrm>
          <a:prstGeom prst="rect">
            <a:avLst/>
          </a:prstGeom>
        </p:spPr>
      </p:pic>
    </p:spTree>
    <p:extLst>
      <p:ext uri="{BB962C8B-B14F-4D97-AF65-F5344CB8AC3E}">
        <p14:creationId xmlns:p14="http://schemas.microsoft.com/office/powerpoint/2010/main" val="25950496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Three basic ideas in the Fmsy-project</a:t>
            </a:r>
            <a:endParaRPr lang="da-DK" dirty="0"/>
          </a:p>
        </p:txBody>
      </p:sp>
      <p:sp>
        <p:nvSpPr>
          <p:cNvPr id="3" name="Content Placeholder 2"/>
          <p:cNvSpPr>
            <a:spLocks noGrp="1"/>
          </p:cNvSpPr>
          <p:nvPr>
            <p:ph idx="1"/>
          </p:nvPr>
        </p:nvSpPr>
        <p:spPr/>
        <p:txBody>
          <a:bodyPr/>
          <a:lstStyle/>
          <a:p>
            <a:r>
              <a:rPr lang="da-DK" dirty="0" smtClean="0"/>
              <a:t>Multi-variate statistical approach to ”spread” the </a:t>
            </a:r>
            <a:r>
              <a:rPr lang="da-DK" u="sng" dirty="0" smtClean="0"/>
              <a:t>available ecosystem Fmsy </a:t>
            </a:r>
            <a:r>
              <a:rPr lang="da-DK" dirty="0" smtClean="0"/>
              <a:t>values to all stocks</a:t>
            </a:r>
          </a:p>
          <a:p>
            <a:r>
              <a:rPr lang="da-DK" dirty="0" smtClean="0"/>
              <a:t>Use of </a:t>
            </a:r>
            <a:r>
              <a:rPr lang="da-DK" u="sng" dirty="0" smtClean="0"/>
              <a:t>Surplus Production Models </a:t>
            </a:r>
            <a:r>
              <a:rPr lang="da-DK" u="sng" dirty="0"/>
              <a:t> </a:t>
            </a:r>
            <a:r>
              <a:rPr lang="da-DK" dirty="0" smtClean="0"/>
              <a:t>- that implicitly includes all 4 density dependent elements - on the existing stock assessment time series of catch, F and SSB </a:t>
            </a:r>
          </a:p>
          <a:p>
            <a:r>
              <a:rPr lang="da-DK" u="sng" dirty="0" smtClean="0"/>
              <a:t>Direct calculations </a:t>
            </a:r>
            <a:r>
              <a:rPr lang="da-DK" dirty="0" smtClean="0"/>
              <a:t>based on established DD effects for a handfull of stocks</a:t>
            </a:r>
            <a:endParaRPr lang="da-DK" dirty="0"/>
          </a:p>
        </p:txBody>
      </p:sp>
    </p:spTree>
    <p:extLst>
      <p:ext uri="{BB962C8B-B14F-4D97-AF65-F5344CB8AC3E}">
        <p14:creationId xmlns:p14="http://schemas.microsoft.com/office/powerpoint/2010/main" val="20373650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The Surplus Production Models approach</a:t>
            </a:r>
            <a:endParaRPr lang="da-DK" dirty="0"/>
          </a:p>
        </p:txBody>
      </p:sp>
      <p:sp>
        <p:nvSpPr>
          <p:cNvPr id="5" name="Content Placeholder 4"/>
          <p:cNvSpPr>
            <a:spLocks noGrp="1"/>
          </p:cNvSpPr>
          <p:nvPr>
            <p:ph idx="1"/>
          </p:nvPr>
        </p:nvSpPr>
        <p:spPr/>
        <p:txBody>
          <a:bodyPr/>
          <a:lstStyle/>
          <a:p>
            <a:r>
              <a:rPr lang="da-DK" dirty="0" smtClean="0"/>
              <a:t>These models are very well established in fisheries science – used globally in routine assessments for hundreds of stocks </a:t>
            </a:r>
          </a:p>
          <a:p>
            <a:r>
              <a:rPr lang="da-DK" dirty="0" smtClean="0"/>
              <a:t>We used assessment time series of annual catch and SSB (from e.g. ICES ”Summary table”) as data. </a:t>
            </a:r>
          </a:p>
          <a:p>
            <a:endParaRPr lang="da-DK" dirty="0"/>
          </a:p>
          <a:p>
            <a:pPr marL="0" indent="0">
              <a:buNone/>
            </a:pPr>
            <a:r>
              <a:rPr lang="da-DK" dirty="0" smtClean="0"/>
              <a:t>...discoved later that two other research groups (one by Oceana in Germany and one at Ram Myers Lagacy Database in Seattle) were doing the same thing – but only the Fmsy project made the last link to current assessments </a:t>
            </a:r>
            <a:endParaRPr lang="da-DK" dirty="0"/>
          </a:p>
        </p:txBody>
      </p:sp>
    </p:spTree>
    <p:extLst>
      <p:ext uri="{BB962C8B-B14F-4D97-AF65-F5344CB8AC3E}">
        <p14:creationId xmlns:p14="http://schemas.microsoft.com/office/powerpoint/2010/main" val="30371267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31638" y="114300"/>
            <a:ext cx="4328341" cy="3162011"/>
          </a:xfrm>
          <a:prstGeom prst="rect">
            <a:avLst/>
          </a:prstGeom>
        </p:spPr>
      </p:pic>
      <p:pic>
        <p:nvPicPr>
          <p:cNvPr id="3" name="Picture 2"/>
          <p:cNvPicPr>
            <a:picLocks noChangeAspect="1"/>
          </p:cNvPicPr>
          <p:nvPr/>
        </p:nvPicPr>
        <p:blipFill>
          <a:blip r:embed="rId4"/>
          <a:stretch>
            <a:fillRect/>
          </a:stretch>
        </p:blipFill>
        <p:spPr>
          <a:xfrm>
            <a:off x="731638" y="3414481"/>
            <a:ext cx="4273238" cy="2869121"/>
          </a:xfrm>
          <a:prstGeom prst="rect">
            <a:avLst/>
          </a:prstGeom>
        </p:spPr>
      </p:pic>
      <p:cxnSp>
        <p:nvCxnSpPr>
          <p:cNvPr id="7" name="Straight Arrow Connector 6"/>
          <p:cNvCxnSpPr/>
          <p:nvPr/>
        </p:nvCxnSpPr>
        <p:spPr>
          <a:xfrm>
            <a:off x="5122967" y="2579244"/>
            <a:ext cx="1366323" cy="267195"/>
          </a:xfrm>
          <a:prstGeom prst="straightConnector1">
            <a:avLst/>
          </a:prstGeom>
          <a:ln w="698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601497" y="472680"/>
            <a:ext cx="2521974" cy="1754326"/>
          </a:xfrm>
          <a:prstGeom prst="rect">
            <a:avLst/>
          </a:prstGeom>
          <a:noFill/>
          <a:ln>
            <a:solidFill>
              <a:srgbClr val="FF0000"/>
            </a:solidFill>
          </a:ln>
        </p:spPr>
        <p:txBody>
          <a:bodyPr wrap="square" rtlCol="0">
            <a:spAutoFit/>
          </a:bodyPr>
          <a:lstStyle/>
          <a:p>
            <a:pPr algn="ctr"/>
            <a:r>
              <a:rPr lang="da-DK" dirty="0" smtClean="0"/>
              <a:t>Fmsy /F  (from SPM)</a:t>
            </a:r>
          </a:p>
          <a:p>
            <a:pPr algn="ctr"/>
            <a:r>
              <a:rPr lang="da-DK" dirty="0" smtClean="0"/>
              <a:t>...multiplied by</a:t>
            </a:r>
          </a:p>
          <a:p>
            <a:pPr algn="ctr"/>
            <a:r>
              <a:rPr lang="da-DK" dirty="0" smtClean="0"/>
              <a:t>F (from ICES) </a:t>
            </a:r>
          </a:p>
          <a:p>
            <a:pPr algn="ctr"/>
            <a:r>
              <a:rPr lang="da-DK" dirty="0" smtClean="0"/>
              <a:t>= </a:t>
            </a:r>
          </a:p>
          <a:p>
            <a:pPr algn="ctr"/>
            <a:r>
              <a:rPr lang="da-DK" dirty="0" smtClean="0"/>
              <a:t>Fmsy (in ICES F -”currency”)</a:t>
            </a:r>
            <a:endParaRPr lang="da-DK" dirty="0"/>
          </a:p>
        </p:txBody>
      </p:sp>
      <p:cxnSp>
        <p:nvCxnSpPr>
          <p:cNvPr id="13" name="Straight Arrow Connector 12"/>
          <p:cNvCxnSpPr/>
          <p:nvPr/>
        </p:nvCxnSpPr>
        <p:spPr>
          <a:xfrm flipV="1">
            <a:off x="5169273" y="3923071"/>
            <a:ext cx="1320017" cy="221577"/>
          </a:xfrm>
          <a:prstGeom prst="straightConnector1">
            <a:avLst/>
          </a:prstGeom>
          <a:ln w="698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11780" y="1210152"/>
            <a:ext cx="461665" cy="1200329"/>
          </a:xfrm>
          <a:prstGeom prst="rect">
            <a:avLst/>
          </a:prstGeom>
          <a:solidFill>
            <a:schemeClr val="bg1"/>
          </a:solidFill>
        </p:spPr>
        <p:txBody>
          <a:bodyPr vert="vert270" wrap="square" rtlCol="0">
            <a:spAutoFit/>
            <a:scene3d>
              <a:camera prst="orthographicFront">
                <a:rot lat="0" lon="0" rev="0"/>
              </a:camera>
              <a:lightRig rig="threePt" dir="t"/>
            </a:scene3d>
          </a:bodyPr>
          <a:lstStyle/>
          <a:p>
            <a:r>
              <a:rPr lang="da-DK" dirty="0" smtClean="0"/>
              <a:t>F/Fmsy</a:t>
            </a:r>
            <a:endParaRPr lang="da-DK" dirty="0"/>
          </a:p>
        </p:txBody>
      </p:sp>
      <p:sp>
        <p:nvSpPr>
          <p:cNvPr id="6" name="TextBox 5"/>
          <p:cNvSpPr txBox="1"/>
          <p:nvPr/>
        </p:nvSpPr>
        <p:spPr>
          <a:xfrm>
            <a:off x="611780" y="4033859"/>
            <a:ext cx="461665" cy="1223765"/>
          </a:xfrm>
          <a:prstGeom prst="rect">
            <a:avLst/>
          </a:prstGeom>
          <a:solidFill>
            <a:schemeClr val="bg1"/>
          </a:solidFill>
        </p:spPr>
        <p:txBody>
          <a:bodyPr vert="vert270" wrap="square" rtlCol="0">
            <a:spAutoFit/>
          </a:bodyPr>
          <a:lstStyle/>
          <a:p>
            <a:r>
              <a:rPr lang="da-DK" dirty="0" smtClean="0"/>
              <a:t>F age 2-4</a:t>
            </a:r>
            <a:endParaRPr lang="da-DK" dirty="0"/>
          </a:p>
        </p:txBody>
      </p:sp>
      <p:sp>
        <p:nvSpPr>
          <p:cNvPr id="8" name="TextBox 7"/>
          <p:cNvSpPr txBox="1"/>
          <p:nvPr/>
        </p:nvSpPr>
        <p:spPr>
          <a:xfrm>
            <a:off x="2182761" y="2227006"/>
            <a:ext cx="1504336" cy="369332"/>
          </a:xfrm>
          <a:prstGeom prst="rect">
            <a:avLst/>
          </a:prstGeom>
          <a:noFill/>
        </p:spPr>
        <p:txBody>
          <a:bodyPr wrap="square" rtlCol="0">
            <a:spAutoFit/>
          </a:bodyPr>
          <a:lstStyle/>
          <a:p>
            <a:r>
              <a:rPr lang="da-DK" dirty="0" smtClean="0">
                <a:solidFill>
                  <a:srgbClr val="FF0000"/>
                </a:solidFill>
              </a:rPr>
              <a:t>SPM</a:t>
            </a:r>
            <a:endParaRPr lang="da-DK" dirty="0">
              <a:solidFill>
                <a:srgbClr val="FF0000"/>
              </a:solidFill>
            </a:endParaRPr>
          </a:p>
        </p:txBody>
      </p:sp>
      <p:sp>
        <p:nvSpPr>
          <p:cNvPr id="10" name="TextBox 9"/>
          <p:cNvSpPr txBox="1"/>
          <p:nvPr/>
        </p:nvSpPr>
        <p:spPr>
          <a:xfrm>
            <a:off x="2182760" y="5257624"/>
            <a:ext cx="1710813" cy="369332"/>
          </a:xfrm>
          <a:prstGeom prst="rect">
            <a:avLst/>
          </a:prstGeom>
          <a:noFill/>
        </p:spPr>
        <p:txBody>
          <a:bodyPr wrap="square" rtlCol="0">
            <a:spAutoFit/>
          </a:bodyPr>
          <a:lstStyle/>
          <a:p>
            <a:r>
              <a:rPr lang="da-DK" dirty="0" smtClean="0">
                <a:solidFill>
                  <a:srgbClr val="FF0000"/>
                </a:solidFill>
              </a:rPr>
              <a:t>ICES assessment</a:t>
            </a:r>
            <a:endParaRPr lang="da-DK" dirty="0">
              <a:solidFill>
                <a:srgbClr val="FF0000"/>
              </a:solidFill>
            </a:endParaRPr>
          </a:p>
        </p:txBody>
      </p:sp>
      <p:sp>
        <p:nvSpPr>
          <p:cNvPr id="11" name="TextBox 10"/>
          <p:cNvSpPr txBox="1"/>
          <p:nvPr/>
        </p:nvSpPr>
        <p:spPr>
          <a:xfrm>
            <a:off x="1268361" y="5915059"/>
            <a:ext cx="3736515" cy="369332"/>
          </a:xfrm>
          <a:prstGeom prst="rect">
            <a:avLst/>
          </a:prstGeom>
          <a:solidFill>
            <a:schemeClr val="bg1"/>
          </a:solidFill>
        </p:spPr>
        <p:txBody>
          <a:bodyPr wrap="square" rtlCol="0">
            <a:spAutoFit/>
          </a:bodyPr>
          <a:lstStyle/>
          <a:p>
            <a:r>
              <a:rPr lang="da-DK" dirty="0" smtClean="0"/>
              <a:t>1963	1975	1990	     2015</a:t>
            </a:r>
            <a:endParaRPr lang="da-DK" dirty="0"/>
          </a:p>
        </p:txBody>
      </p:sp>
      <p:sp>
        <p:nvSpPr>
          <p:cNvPr id="14" name="TextBox 13"/>
          <p:cNvSpPr txBox="1"/>
          <p:nvPr/>
        </p:nvSpPr>
        <p:spPr>
          <a:xfrm>
            <a:off x="1169908" y="2907437"/>
            <a:ext cx="3736515" cy="369332"/>
          </a:xfrm>
          <a:prstGeom prst="rect">
            <a:avLst/>
          </a:prstGeom>
          <a:solidFill>
            <a:schemeClr val="bg1"/>
          </a:solidFill>
        </p:spPr>
        <p:txBody>
          <a:bodyPr wrap="square" rtlCol="0">
            <a:spAutoFit/>
          </a:bodyPr>
          <a:lstStyle/>
          <a:p>
            <a:r>
              <a:rPr lang="da-DK" dirty="0" smtClean="0"/>
              <a:t>1963	1975	1990	     2015</a:t>
            </a:r>
            <a:endParaRPr lang="da-DK" dirty="0"/>
          </a:p>
        </p:txBody>
      </p:sp>
      <p:sp>
        <p:nvSpPr>
          <p:cNvPr id="15" name="TextBox 14"/>
          <p:cNvSpPr txBox="1"/>
          <p:nvPr/>
        </p:nvSpPr>
        <p:spPr>
          <a:xfrm>
            <a:off x="1169908" y="3235697"/>
            <a:ext cx="3736515" cy="369332"/>
          </a:xfrm>
          <a:prstGeom prst="rect">
            <a:avLst/>
          </a:prstGeom>
          <a:solidFill>
            <a:schemeClr val="bg1"/>
          </a:solidFill>
        </p:spPr>
        <p:txBody>
          <a:bodyPr wrap="square" rtlCol="0">
            <a:spAutoFit/>
          </a:bodyPr>
          <a:lstStyle/>
          <a:p>
            <a:endParaRPr lang="da-DK" dirty="0"/>
          </a:p>
        </p:txBody>
      </p:sp>
      <p:sp>
        <p:nvSpPr>
          <p:cNvPr id="16" name="TextBox 15"/>
          <p:cNvSpPr txBox="1"/>
          <p:nvPr/>
        </p:nvSpPr>
        <p:spPr>
          <a:xfrm>
            <a:off x="801994" y="121758"/>
            <a:ext cx="3736515" cy="369332"/>
          </a:xfrm>
          <a:prstGeom prst="rect">
            <a:avLst/>
          </a:prstGeom>
          <a:solidFill>
            <a:schemeClr val="bg1"/>
          </a:solidFill>
        </p:spPr>
        <p:txBody>
          <a:bodyPr wrap="square" rtlCol="0">
            <a:spAutoFit/>
          </a:bodyPr>
          <a:lstStyle/>
          <a:p>
            <a:endParaRPr lang="da-DK" dirty="0"/>
          </a:p>
        </p:txBody>
      </p:sp>
      <p:pic>
        <p:nvPicPr>
          <p:cNvPr id="18" name="Picture 17"/>
          <p:cNvPicPr>
            <a:picLocks noChangeAspect="1"/>
          </p:cNvPicPr>
          <p:nvPr/>
        </p:nvPicPr>
        <p:blipFill>
          <a:blip r:embed="rId5"/>
          <a:stretch>
            <a:fillRect/>
          </a:stretch>
        </p:blipFill>
        <p:spPr>
          <a:xfrm>
            <a:off x="6774124" y="2410481"/>
            <a:ext cx="4962574" cy="2767824"/>
          </a:xfrm>
          <a:prstGeom prst="rect">
            <a:avLst/>
          </a:prstGeom>
        </p:spPr>
      </p:pic>
    </p:spTree>
    <p:extLst>
      <p:ext uri="{BB962C8B-B14F-4D97-AF65-F5344CB8AC3E}">
        <p14:creationId xmlns:p14="http://schemas.microsoft.com/office/powerpoint/2010/main" val="22391176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692275"/>
          </a:xfrm>
        </p:spPr>
        <p:txBody>
          <a:bodyPr>
            <a:normAutofit fontScale="90000"/>
          </a:bodyPr>
          <a:lstStyle/>
          <a:p>
            <a:r>
              <a:rPr lang="en-US" dirty="0"/>
              <a:t>Magnuson-Stevens Fisheries Conservation and Management Act (FCMA</a:t>
            </a:r>
            <a:r>
              <a:rPr lang="en-US" dirty="0" smtClean="0"/>
              <a:t>) (…and FAO, EU, …)</a:t>
            </a:r>
            <a:endParaRPr lang="da-DK" dirty="0"/>
          </a:p>
        </p:txBody>
      </p:sp>
      <p:sp>
        <p:nvSpPr>
          <p:cNvPr id="3" name="Content Placeholder 2"/>
          <p:cNvSpPr>
            <a:spLocks noGrp="1"/>
          </p:cNvSpPr>
          <p:nvPr>
            <p:ph idx="1"/>
          </p:nvPr>
        </p:nvSpPr>
        <p:spPr/>
        <p:txBody>
          <a:bodyPr/>
          <a:lstStyle/>
          <a:p>
            <a:endParaRPr lang="en-US" dirty="0"/>
          </a:p>
          <a:p>
            <a:pPr marL="0" indent="0">
              <a:buNone/>
            </a:pPr>
            <a:r>
              <a:rPr lang="en-US" dirty="0" smtClean="0"/>
              <a:t>“…managers </a:t>
            </a:r>
            <a:r>
              <a:rPr lang="en-US" dirty="0"/>
              <a:t>are required to use the </a:t>
            </a:r>
            <a:r>
              <a:rPr lang="en-US" dirty="0" smtClean="0"/>
              <a:t>best </a:t>
            </a:r>
            <a:r>
              <a:rPr lang="en-US" dirty="0"/>
              <a:t>scientific information </a:t>
            </a:r>
            <a:r>
              <a:rPr lang="en-US" dirty="0" smtClean="0"/>
              <a:t>available…”.</a:t>
            </a:r>
          </a:p>
          <a:p>
            <a:pPr marL="0" indent="0">
              <a:buNone/>
            </a:pPr>
            <a:endParaRPr lang="en-US" dirty="0"/>
          </a:p>
          <a:p>
            <a:pPr marL="0" indent="0">
              <a:buNone/>
            </a:pPr>
            <a:r>
              <a:rPr lang="en-US" dirty="0" smtClean="0"/>
              <a:t>And ICES: </a:t>
            </a:r>
          </a:p>
          <a:p>
            <a:pPr marL="0" indent="0">
              <a:buNone/>
            </a:pPr>
            <a:r>
              <a:rPr lang="en-US" dirty="0" smtClean="0"/>
              <a:t>“ICES </a:t>
            </a:r>
            <a:r>
              <a:rPr lang="en-US" dirty="0"/>
              <a:t>advice </a:t>
            </a:r>
            <a:r>
              <a:rPr lang="en-US" dirty="0" smtClean="0"/>
              <a:t>… is </a:t>
            </a:r>
            <a:r>
              <a:rPr lang="en-US" dirty="0"/>
              <a:t>based on the best available science and </a:t>
            </a:r>
            <a:r>
              <a:rPr lang="en-US" dirty="0" smtClean="0"/>
              <a:t>data…” </a:t>
            </a:r>
          </a:p>
          <a:p>
            <a:pPr marL="0" indent="0">
              <a:buNone/>
            </a:pPr>
            <a:r>
              <a:rPr lang="da-DK" sz="1200" dirty="0"/>
              <a:t>http://www.ices.dk/community/advisory-process/Pages/Basis-for-ICES-Advice.aspx</a:t>
            </a:r>
            <a:endParaRPr lang="da-DK" sz="1200" dirty="0" smtClean="0"/>
          </a:p>
        </p:txBody>
      </p:sp>
    </p:spTree>
    <p:extLst>
      <p:ext uri="{BB962C8B-B14F-4D97-AF65-F5344CB8AC3E}">
        <p14:creationId xmlns:p14="http://schemas.microsoft.com/office/powerpoint/2010/main" val="10478878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Available science in ecosystem functioning</a:t>
            </a:r>
            <a:endParaRPr lang="da-DK" dirty="0"/>
          </a:p>
        </p:txBody>
      </p:sp>
      <p:sp>
        <p:nvSpPr>
          <p:cNvPr id="3" name="Content Placeholder 2"/>
          <p:cNvSpPr>
            <a:spLocks noGrp="1"/>
          </p:cNvSpPr>
          <p:nvPr>
            <p:ph idx="1"/>
          </p:nvPr>
        </p:nvSpPr>
        <p:spPr/>
        <p:txBody>
          <a:bodyPr>
            <a:normAutofit/>
          </a:bodyPr>
          <a:lstStyle/>
          <a:p>
            <a:pPr lvl="1"/>
            <a:r>
              <a:rPr lang="en-US" dirty="0" smtClean="0"/>
              <a:t>four </a:t>
            </a:r>
            <a:r>
              <a:rPr lang="en-US" dirty="0"/>
              <a:t>decades of intensive </a:t>
            </a:r>
            <a:r>
              <a:rPr lang="en-US" dirty="0" smtClean="0"/>
              <a:t>research</a:t>
            </a:r>
          </a:p>
          <a:p>
            <a:pPr lvl="1"/>
            <a:r>
              <a:rPr lang="en-US" dirty="0"/>
              <a:t>h</a:t>
            </a:r>
            <a:r>
              <a:rPr lang="en-US" dirty="0" smtClean="0"/>
              <a:t>undreds of peer reviewed papers</a:t>
            </a:r>
          </a:p>
          <a:p>
            <a:pPr lvl="1"/>
            <a:r>
              <a:rPr lang="en-US" dirty="0" smtClean="0"/>
              <a:t>more than 1.5 million fish stomachs analyzed </a:t>
            </a:r>
          </a:p>
          <a:p>
            <a:pPr lvl="1"/>
            <a:r>
              <a:rPr lang="en-US" dirty="0" smtClean="0"/>
              <a:t>hundreds of person-years spend on fish evacuation experiments </a:t>
            </a:r>
          </a:p>
          <a:p>
            <a:pPr lvl="1"/>
            <a:r>
              <a:rPr lang="en-US" dirty="0" smtClean="0"/>
              <a:t>a multitude of models developed</a:t>
            </a:r>
          </a:p>
          <a:p>
            <a:pPr marL="0" indent="0">
              <a:buNone/>
            </a:pPr>
            <a:endParaRPr lang="en-US" dirty="0"/>
          </a:p>
        </p:txBody>
      </p:sp>
    </p:spTree>
    <p:extLst>
      <p:ext uri="{BB962C8B-B14F-4D97-AF65-F5344CB8AC3E}">
        <p14:creationId xmlns:p14="http://schemas.microsoft.com/office/powerpoint/2010/main" val="39355941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4810" y="2859946"/>
            <a:ext cx="10515600" cy="1755223"/>
          </a:xfrm>
        </p:spPr>
        <p:txBody>
          <a:bodyPr>
            <a:normAutofit fontScale="90000"/>
          </a:bodyPr>
          <a:lstStyle/>
          <a:p>
            <a:r>
              <a:rPr lang="da-DK" dirty="0" smtClean="0"/>
              <a:t/>
            </a:r>
            <a:br>
              <a:rPr lang="da-DK" dirty="0" smtClean="0"/>
            </a:br>
            <a:r>
              <a:rPr lang="da-DK" dirty="0"/>
              <a:t/>
            </a:r>
            <a:br>
              <a:rPr lang="da-DK" dirty="0"/>
            </a:br>
            <a:r>
              <a:rPr lang="da-DK" dirty="0" smtClean="0"/>
              <a:t>Let us pick the low hanging fruits now.</a:t>
            </a:r>
            <a:br>
              <a:rPr lang="da-DK" dirty="0" smtClean="0"/>
            </a:br>
            <a:r>
              <a:rPr lang="da-DK" dirty="0"/>
              <a:t/>
            </a:r>
            <a:br>
              <a:rPr lang="da-DK" dirty="0"/>
            </a:br>
            <a:r>
              <a:rPr lang="da-DK" dirty="0" smtClean="0"/>
              <a:t>The need is urgent!</a:t>
            </a:r>
            <a:br>
              <a:rPr lang="da-DK" dirty="0" smtClean="0"/>
            </a:br>
            <a:r>
              <a:rPr lang="da-DK" dirty="0"/>
              <a:t/>
            </a:r>
            <a:br>
              <a:rPr lang="da-DK" dirty="0"/>
            </a:br>
            <a:endParaRPr lang="da-DK" dirty="0"/>
          </a:p>
        </p:txBody>
      </p:sp>
      <p:sp>
        <p:nvSpPr>
          <p:cNvPr id="3" name="Content Placeholder 2"/>
          <p:cNvSpPr>
            <a:spLocks noGrp="1"/>
          </p:cNvSpPr>
          <p:nvPr>
            <p:ph idx="1"/>
          </p:nvPr>
        </p:nvSpPr>
        <p:spPr>
          <a:xfrm>
            <a:off x="2001078" y="4497049"/>
            <a:ext cx="7659757" cy="1679914"/>
          </a:xfrm>
        </p:spPr>
        <p:txBody>
          <a:bodyPr/>
          <a:lstStyle/>
          <a:p>
            <a:pPr marL="0" indent="0">
              <a:buNone/>
            </a:pPr>
            <a:endParaRPr lang="da-DK" dirty="0"/>
          </a:p>
          <a:p>
            <a:pPr marL="0" indent="0">
              <a:buNone/>
            </a:pPr>
            <a:endParaRPr lang="da-DK" dirty="0"/>
          </a:p>
        </p:txBody>
      </p:sp>
    </p:spTree>
    <p:extLst>
      <p:ext uri="{BB962C8B-B14F-4D97-AF65-F5344CB8AC3E}">
        <p14:creationId xmlns:p14="http://schemas.microsoft.com/office/powerpoint/2010/main" val="7259745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117725"/>
            <a:ext cx="10515600" cy="1325563"/>
          </a:xfrm>
        </p:spPr>
        <p:txBody>
          <a:bodyPr>
            <a:normAutofit fontScale="90000"/>
          </a:bodyPr>
          <a:lstStyle/>
          <a:p>
            <a:r>
              <a:rPr lang="da-DK" dirty="0" smtClean="0"/>
              <a:t>We still work on single species – so managers will – like today - not be asked to make priorities between stocks</a:t>
            </a:r>
            <a:endParaRPr lang="da-DK" dirty="0"/>
          </a:p>
        </p:txBody>
      </p:sp>
    </p:spTree>
    <p:extLst>
      <p:ext uri="{BB962C8B-B14F-4D97-AF65-F5344CB8AC3E}">
        <p14:creationId xmlns:p14="http://schemas.microsoft.com/office/powerpoint/2010/main" val="12454019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10024"/>
            <a:ext cx="10515600" cy="1325563"/>
          </a:xfrm>
        </p:spPr>
        <p:txBody>
          <a:bodyPr>
            <a:normAutofit fontScale="90000"/>
          </a:bodyPr>
          <a:lstStyle/>
          <a:p>
            <a:r>
              <a:rPr lang="en-US" dirty="0" smtClean="0"/>
              <a:t>We suggest, managers still do </a:t>
            </a:r>
            <a:r>
              <a:rPr lang="en-US" b="1" u="sng" dirty="0" smtClean="0"/>
              <a:t>not</a:t>
            </a:r>
            <a:r>
              <a:rPr lang="en-US" dirty="0" smtClean="0"/>
              <a:t> need to </a:t>
            </a:r>
            <a:r>
              <a:rPr lang="en-US" dirty="0"/>
              <a:t>consider the balance between species for using the proposed set of F</a:t>
            </a:r>
            <a:r>
              <a:rPr lang="en-US" baseline="-25000" dirty="0"/>
              <a:t>MSY</a:t>
            </a:r>
            <a:r>
              <a:rPr lang="en-US" dirty="0"/>
              <a:t> values.</a:t>
            </a:r>
            <a:br>
              <a:rPr lang="en-US" dirty="0"/>
            </a:br>
            <a:endParaRPr lang="da-DK" dirty="0"/>
          </a:p>
        </p:txBody>
      </p:sp>
      <p:sp>
        <p:nvSpPr>
          <p:cNvPr id="3" name="Content Placeholder 2"/>
          <p:cNvSpPr>
            <a:spLocks noGrp="1"/>
          </p:cNvSpPr>
          <p:nvPr>
            <p:ph idx="1"/>
          </p:nvPr>
        </p:nvSpPr>
        <p:spPr>
          <a:xfrm>
            <a:off x="838200" y="2337254"/>
            <a:ext cx="10515600" cy="4351338"/>
          </a:xfrm>
        </p:spPr>
        <p:txBody>
          <a:bodyPr>
            <a:normAutofit/>
          </a:bodyPr>
          <a:lstStyle/>
          <a:p>
            <a:r>
              <a:rPr lang="en-US" dirty="0" smtClean="0"/>
              <a:t>The </a:t>
            </a:r>
            <a:r>
              <a:rPr lang="en-US" dirty="0" err="1" smtClean="0"/>
              <a:t>Fmsy</a:t>
            </a:r>
            <a:r>
              <a:rPr lang="en-US" dirty="0" smtClean="0"/>
              <a:t>-project does not aim for a </a:t>
            </a:r>
            <a:r>
              <a:rPr lang="en-US" dirty="0"/>
              <a:t>full multispecies approach, </a:t>
            </a:r>
            <a:r>
              <a:rPr lang="en-US" dirty="0" smtClean="0"/>
              <a:t>…but much closer to it than the current approach</a:t>
            </a:r>
          </a:p>
          <a:p>
            <a:r>
              <a:rPr lang="en-US" dirty="0" smtClean="0"/>
              <a:t>The focus will be on </a:t>
            </a:r>
            <a:r>
              <a:rPr lang="en-US" dirty="0"/>
              <a:t>adding mainly density dependent growth, maturity and </a:t>
            </a:r>
            <a:r>
              <a:rPr lang="en-US" dirty="0" smtClean="0"/>
              <a:t>(if relevant) </a:t>
            </a:r>
            <a:r>
              <a:rPr lang="en-US" dirty="0"/>
              <a:t>cannibalism, to the current single species way of estimating </a:t>
            </a:r>
            <a:r>
              <a:rPr lang="en-US" dirty="0" smtClean="0"/>
              <a:t>F</a:t>
            </a:r>
            <a:r>
              <a:rPr lang="en-US" baseline="-25000" dirty="0" smtClean="0"/>
              <a:t>MSY</a:t>
            </a:r>
            <a:r>
              <a:rPr lang="en-US" dirty="0" smtClean="0"/>
              <a:t> </a:t>
            </a:r>
          </a:p>
          <a:p>
            <a:r>
              <a:rPr lang="en-US" dirty="0" smtClean="0"/>
              <a:t>The lack of full multispecies approach means that the new </a:t>
            </a:r>
            <a:r>
              <a:rPr lang="en-US" dirty="0"/>
              <a:t>FMSY values </a:t>
            </a:r>
            <a:r>
              <a:rPr lang="en-US" dirty="0" smtClean="0"/>
              <a:t>should only be </a:t>
            </a:r>
            <a:r>
              <a:rPr lang="en-US" dirty="0"/>
              <a:t>regarded as valid </a:t>
            </a:r>
            <a:r>
              <a:rPr lang="en-US" dirty="0" smtClean="0"/>
              <a:t>for </a:t>
            </a:r>
            <a:r>
              <a:rPr lang="en-US" dirty="0"/>
              <a:t>say 5 </a:t>
            </a:r>
            <a:r>
              <a:rPr lang="en-US" dirty="0" smtClean="0"/>
              <a:t>years, before being renewed. Stock </a:t>
            </a:r>
            <a:r>
              <a:rPr lang="en-US" dirty="0"/>
              <a:t>sizes can </a:t>
            </a:r>
            <a:r>
              <a:rPr lang="en-US" dirty="0" smtClean="0"/>
              <a:t>for this short time period be </a:t>
            </a:r>
            <a:r>
              <a:rPr lang="en-US" dirty="0"/>
              <a:t>considered reasonable constant </a:t>
            </a:r>
            <a:r>
              <a:rPr lang="en-US" dirty="0" smtClean="0"/>
              <a:t>and thus species-interactions parameters as well </a:t>
            </a:r>
            <a:endParaRPr lang="da-DK" dirty="0"/>
          </a:p>
        </p:txBody>
      </p:sp>
    </p:spTree>
    <p:extLst>
      <p:ext uri="{BB962C8B-B14F-4D97-AF65-F5344CB8AC3E}">
        <p14:creationId xmlns:p14="http://schemas.microsoft.com/office/powerpoint/2010/main" val="14857264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da-DK"/>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76876911"/>
              </p:ext>
            </p:extLst>
          </p:nvPr>
        </p:nvGraphicFramePr>
        <p:xfrm>
          <a:off x="3886201" y="0"/>
          <a:ext cx="6699225" cy="6752960"/>
        </p:xfrm>
        <a:graphic>
          <a:graphicData uri="http://schemas.openxmlformats.org/drawingml/2006/table">
            <a:tbl>
              <a:tblPr>
                <a:tableStyleId>{5C22544A-7EE6-4342-B048-85BDC9FD1C3A}</a:tableStyleId>
              </a:tblPr>
              <a:tblGrid>
                <a:gridCol w="3779519"/>
                <a:gridCol w="902236"/>
                <a:gridCol w="53870"/>
                <a:gridCol w="208893"/>
                <a:gridCol w="501345"/>
                <a:gridCol w="501345"/>
                <a:gridCol w="698147"/>
                <a:gridCol w="53870"/>
              </a:tblGrid>
              <a:tr h="350520">
                <a:tc>
                  <a:txBody>
                    <a:bodyPr/>
                    <a:lstStyle/>
                    <a:p>
                      <a:pPr algn="l" fontAlgn="b"/>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l" fontAlgn="b"/>
                      <a:r>
                        <a:rPr lang="da-DK" sz="1000" u="none" strike="noStrike" dirty="0" smtClean="0">
                          <a:effectLst/>
                        </a:rPr>
                        <a:t>Oceana (Froese </a:t>
                      </a:r>
                      <a:r>
                        <a:rPr lang="da-DK" sz="1000" u="none" strike="noStrike" dirty="0">
                          <a:effectLst/>
                        </a:rPr>
                        <a:t>et al </a:t>
                      </a:r>
                      <a:r>
                        <a:rPr lang="da-DK" sz="1000" u="none" strike="noStrike" dirty="0" smtClean="0">
                          <a:effectLst/>
                        </a:rPr>
                        <a:t>2016)</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dirty="0">
                        <a:solidFill>
                          <a:srgbClr val="000000"/>
                        </a:solidFill>
                        <a:effectLst/>
                        <a:latin typeface="Calibri" panose="020F0502020204030204" pitchFamily="34" charset="0"/>
                      </a:endParaRPr>
                    </a:p>
                  </a:txBody>
                  <a:tcPr marL="3851" marR="3851" marT="3851" marB="0" anchor="b"/>
                </a:tc>
                <a:tc gridSpan="3">
                  <a:txBody>
                    <a:bodyPr/>
                    <a:lstStyle/>
                    <a:p>
                      <a:pPr algn="ctr" fontAlgn="b"/>
                      <a:r>
                        <a:rPr lang="da-DK" sz="1000" u="none" strike="noStrike">
                          <a:effectLst/>
                        </a:rPr>
                        <a:t>RAM database </a:t>
                      </a:r>
                      <a:endParaRPr lang="da-DK" sz="1000" b="0" i="0" u="none" strike="noStrike">
                        <a:solidFill>
                          <a:srgbClr val="000000"/>
                        </a:solidFill>
                        <a:effectLst/>
                        <a:latin typeface="Calibri" panose="020F0502020204030204" pitchFamily="34" charset="0"/>
                      </a:endParaRPr>
                    </a:p>
                  </a:txBody>
                  <a:tcPr marL="3851" marR="3851" marT="3851" marB="0" anchor="b"/>
                </a:tc>
                <a:tc hMerge="1">
                  <a:txBody>
                    <a:bodyPr/>
                    <a:lstStyle/>
                    <a:p>
                      <a:endParaRPr lang="da-DK"/>
                    </a:p>
                  </a:txBody>
                  <a:tcPr/>
                </a:tc>
                <a:tc hMerge="1">
                  <a:txBody>
                    <a:bodyPr/>
                    <a:lstStyle/>
                    <a:p>
                      <a:endParaRPr lang="da-DK"/>
                    </a:p>
                  </a:txBody>
                  <a:tcPr/>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r>
              <a:tr h="243840">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dirty="0" smtClean="0">
                          <a:effectLst/>
                        </a:rPr>
                        <a:t>Schaefer</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dirty="0" smtClean="0">
                          <a:effectLst/>
                        </a:rPr>
                        <a:t>Thorson </a:t>
                      </a:r>
                      <a:r>
                        <a:rPr lang="da-DK" sz="1000" u="none" strike="noStrike" dirty="0">
                          <a:effectLst/>
                        </a:rPr>
                        <a:t>tax </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dirty="0">
                          <a:effectLst/>
                        </a:rPr>
                        <a:t>Thorson pooled</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r>
              <a:tr h="117616">
                <a:tc>
                  <a:txBody>
                    <a:bodyPr/>
                    <a:lstStyle/>
                    <a:p>
                      <a:pPr algn="l" fontAlgn="b"/>
                      <a:r>
                        <a:rPr lang="da-DK" sz="1000" u="none" strike="noStrike">
                          <a:effectLst/>
                        </a:rPr>
                        <a:t>Blue whiting </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0.37</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0.27</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0.27</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0.25</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r>
              <a:tr h="117616">
                <a:tc>
                  <a:txBody>
                    <a:bodyPr/>
                    <a:lstStyle/>
                    <a:p>
                      <a:pPr algn="l" fontAlgn="b"/>
                      <a:r>
                        <a:rPr lang="da-DK" sz="1000" u="none" strike="noStrike">
                          <a:effectLst/>
                        </a:rPr>
                        <a:t>Cod Icelandic </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0.63</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0.50</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dirty="0">
                          <a:effectLst/>
                        </a:rPr>
                        <a:t>0.49</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0.50</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r>
              <a:tr h="117616">
                <a:tc>
                  <a:txBody>
                    <a:bodyPr/>
                    <a:lstStyle/>
                    <a:p>
                      <a:pPr algn="l" fontAlgn="b"/>
                      <a:r>
                        <a:rPr lang="en-US" sz="1000" u="none" strike="noStrike">
                          <a:effectLst/>
                        </a:rPr>
                        <a:t>Cod in divisions 7.e–k (western English Channel and southern Celtic Seas)</a:t>
                      </a:r>
                      <a:endParaRPr lang="en-US"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0.56</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r>
              <a:tr h="117616">
                <a:tc>
                  <a:txBody>
                    <a:bodyPr/>
                    <a:lstStyle/>
                    <a:p>
                      <a:pPr algn="l" fontAlgn="b"/>
                      <a:r>
                        <a:rPr lang="da-DK" sz="1000" u="none" strike="noStrike">
                          <a:effectLst/>
                        </a:rPr>
                        <a:t>Cod North Sea</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0.70</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0.78</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dirty="0">
                          <a:effectLst/>
                        </a:rPr>
                        <a:t>0.78</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0.74</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r>
              <a:tr h="117616">
                <a:tc>
                  <a:txBody>
                    <a:bodyPr/>
                    <a:lstStyle/>
                    <a:p>
                      <a:pPr algn="l" fontAlgn="b"/>
                      <a:r>
                        <a:rPr lang="da-DK" sz="1000" u="none" strike="noStrike">
                          <a:effectLst/>
                        </a:rPr>
                        <a:t>Cod Northeast Arctic </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0.55</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0.48</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dirty="0">
                          <a:effectLst/>
                        </a:rPr>
                        <a:t>0.49</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0.48</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r>
              <a:tr h="117616">
                <a:tc>
                  <a:txBody>
                    <a:bodyPr/>
                    <a:lstStyle/>
                    <a:p>
                      <a:pPr algn="l" fontAlgn="b"/>
                      <a:r>
                        <a:rPr lang="da-DK" sz="1000" u="none" strike="noStrike">
                          <a:effectLst/>
                        </a:rPr>
                        <a:t>Cod Faroe Plateau</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0.36</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0.46</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dirty="0">
                          <a:effectLst/>
                        </a:rPr>
                        <a:t>0.46</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0.45</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r>
              <a:tr h="117616">
                <a:tc>
                  <a:txBody>
                    <a:bodyPr/>
                    <a:lstStyle/>
                    <a:p>
                      <a:pPr algn="l" fontAlgn="b"/>
                      <a:r>
                        <a:rPr lang="da-DK" sz="1000" u="none" strike="noStrike">
                          <a:effectLst/>
                        </a:rPr>
                        <a:t>Cod Western Baltic Sea</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0.62</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r>
              <a:tr h="117616">
                <a:tc>
                  <a:txBody>
                    <a:bodyPr/>
                    <a:lstStyle/>
                    <a:p>
                      <a:pPr algn="l" fontAlgn="b"/>
                      <a:r>
                        <a:rPr lang="da-DK" sz="1000" u="none" strike="noStrike">
                          <a:effectLst/>
                        </a:rPr>
                        <a:t>Haddock Icelandic </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0.47</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0.43</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dirty="0">
                          <a:effectLst/>
                        </a:rPr>
                        <a:t>0.43</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0.43</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r>
              <a:tr h="117616">
                <a:tc>
                  <a:txBody>
                    <a:bodyPr/>
                    <a:lstStyle/>
                    <a:p>
                      <a:pPr algn="l" fontAlgn="b"/>
                      <a:r>
                        <a:rPr lang="da-DK" sz="1000" u="none" strike="noStrike">
                          <a:effectLst/>
                        </a:rPr>
                        <a:t>Haddock Faroe </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0.28</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0.30</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0.30</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0.30</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r>
              <a:tr h="117616">
                <a:tc>
                  <a:txBody>
                    <a:bodyPr/>
                    <a:lstStyle/>
                    <a:p>
                      <a:pPr algn="l" fontAlgn="b"/>
                      <a:r>
                        <a:rPr lang="da-DK" sz="1000" u="none" strike="noStrike">
                          <a:effectLst/>
                        </a:rPr>
                        <a:t>Haddock Rockall</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0.31</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r>
                        <a:rPr lang="da-DK" sz="1000" u="none" strike="noStrike">
                          <a:effectLst/>
                        </a:rPr>
                        <a:t> </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r>
                        <a:rPr lang="da-DK" sz="1000" u="none" strike="noStrike">
                          <a:effectLst/>
                        </a:rPr>
                        <a:t> </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r>
                        <a:rPr lang="da-DK" sz="1000" u="none" strike="noStrike" dirty="0">
                          <a:effectLst/>
                        </a:rPr>
                        <a:t> </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r>
              <a:tr h="117616">
                <a:tc>
                  <a:txBody>
                    <a:bodyPr/>
                    <a:lstStyle/>
                    <a:p>
                      <a:pPr algn="l" fontAlgn="b"/>
                      <a:r>
                        <a:rPr lang="da-DK" sz="1000" u="none" strike="noStrike">
                          <a:effectLst/>
                        </a:rPr>
                        <a:t>Haddock Irish Sea</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0.41</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r>
              <a:tr h="117616">
                <a:tc>
                  <a:txBody>
                    <a:bodyPr/>
                    <a:lstStyle/>
                    <a:p>
                      <a:pPr algn="l" fontAlgn="b"/>
                      <a:r>
                        <a:rPr lang="da-DK" sz="1000" u="none" strike="noStrike">
                          <a:effectLst/>
                        </a:rPr>
                        <a:t>Haddock VIIb-k</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0.87</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0.86</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0.86</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0.88</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r>
              <a:tr h="117616">
                <a:tc>
                  <a:txBody>
                    <a:bodyPr/>
                    <a:lstStyle/>
                    <a:p>
                      <a:pPr algn="l" fontAlgn="b"/>
                      <a:r>
                        <a:rPr lang="da-DK" sz="1000" u="none" strike="noStrike">
                          <a:effectLst/>
                        </a:rPr>
                        <a:t>Haddock North Sea </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r>
                        <a:rPr lang="da-DK" sz="1000" u="none" strike="noStrike">
                          <a:effectLst/>
                        </a:rPr>
                        <a:t> </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0.56</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0.56</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dirty="0">
                          <a:effectLst/>
                        </a:rPr>
                        <a:t>0.61</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r>
              <a:tr h="117616">
                <a:tc>
                  <a:txBody>
                    <a:bodyPr/>
                    <a:lstStyle/>
                    <a:p>
                      <a:pPr algn="l" fontAlgn="b"/>
                      <a:r>
                        <a:rPr lang="da-DK" sz="1000" u="none" strike="noStrike">
                          <a:effectLst/>
                        </a:rPr>
                        <a:t>Haddock Northeast Arctic</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0.43</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0.36</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0.36</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dirty="0">
                          <a:effectLst/>
                        </a:rPr>
                        <a:t>0.35</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r>
              <a:tr h="117616">
                <a:tc>
                  <a:txBody>
                    <a:bodyPr/>
                    <a:lstStyle/>
                    <a:p>
                      <a:pPr algn="l" fontAlgn="b"/>
                      <a:r>
                        <a:rPr lang="da-DK" sz="1000" u="none" strike="noStrike">
                          <a:effectLst/>
                        </a:rPr>
                        <a:t>Hake Northern </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0.82</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0.41</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0.41</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0.38</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r>
              <a:tr h="117616">
                <a:tc>
                  <a:txBody>
                    <a:bodyPr/>
                    <a:lstStyle/>
                    <a:p>
                      <a:pPr algn="l" fontAlgn="b"/>
                      <a:r>
                        <a:rPr lang="da-DK" sz="1000" u="none" strike="noStrike">
                          <a:effectLst/>
                        </a:rPr>
                        <a:t>Hake Southern </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0.59</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0.51</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0.51</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dirty="0">
                          <a:effectLst/>
                        </a:rPr>
                        <a:t>0.50</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r>
              <a:tr h="117616">
                <a:tc>
                  <a:txBody>
                    <a:bodyPr/>
                    <a:lstStyle/>
                    <a:p>
                      <a:pPr algn="l" fontAlgn="b"/>
                      <a:r>
                        <a:rPr lang="da-DK" sz="1000" u="none" strike="noStrike">
                          <a:effectLst/>
                        </a:rPr>
                        <a:t>Herring Western Baltic </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0.33</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0.31</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0.26</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dirty="0">
                          <a:effectLst/>
                        </a:rPr>
                        <a:t>0.29</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r>
              <a:tr h="117616">
                <a:tc>
                  <a:txBody>
                    <a:bodyPr/>
                    <a:lstStyle/>
                    <a:p>
                      <a:pPr algn="l" fontAlgn="b"/>
                      <a:r>
                        <a:rPr lang="da-DK" sz="1000" u="none" strike="noStrike">
                          <a:effectLst/>
                        </a:rPr>
                        <a:t>Herring Icelandic </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0.23</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0.29</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0.31</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0.30</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r>
              <a:tr h="117616">
                <a:tc>
                  <a:txBody>
                    <a:bodyPr/>
                    <a:lstStyle/>
                    <a:p>
                      <a:pPr algn="l" fontAlgn="b"/>
                      <a:r>
                        <a:rPr lang="da-DK" sz="1000" u="none" strike="noStrike">
                          <a:effectLst/>
                        </a:rPr>
                        <a:t>Herring  N. Irish Sea</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0.43</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r>
                        <a:rPr lang="da-DK" sz="1000" u="none" strike="noStrike">
                          <a:effectLst/>
                        </a:rPr>
                        <a:t> </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r>
                        <a:rPr lang="da-DK" sz="1000" u="none" strike="noStrike">
                          <a:effectLst/>
                        </a:rPr>
                        <a:t> </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r>
                        <a:rPr lang="da-DK" sz="1000" u="none" strike="noStrike" dirty="0">
                          <a:effectLst/>
                        </a:rPr>
                        <a:t> </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r>
              <a:tr h="117616">
                <a:tc>
                  <a:txBody>
                    <a:bodyPr/>
                    <a:lstStyle/>
                    <a:p>
                      <a:pPr algn="l" fontAlgn="b"/>
                      <a:r>
                        <a:rPr lang="en-US" sz="1000" u="none" strike="noStrike">
                          <a:effectLst/>
                        </a:rPr>
                        <a:t>Herring Celtic Sea and South of Ireland</a:t>
                      </a:r>
                      <a:endParaRPr lang="en-US"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0.34</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0.45</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0.50</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0.47</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r>
                        <a:rPr lang="da-DK" sz="1000" u="none" strike="noStrike">
                          <a:effectLst/>
                        </a:rPr>
                        <a:t> </a:t>
                      </a:r>
                      <a:endParaRPr lang="da-DK" sz="1000" b="0" i="0" u="none" strike="noStrike">
                        <a:solidFill>
                          <a:srgbClr val="000000"/>
                        </a:solidFill>
                        <a:effectLst/>
                        <a:latin typeface="Calibri" panose="020F0502020204030204" pitchFamily="34" charset="0"/>
                      </a:endParaRPr>
                    </a:p>
                  </a:txBody>
                  <a:tcPr marL="3851" marR="3851" marT="3851" marB="0" anchor="b"/>
                </a:tc>
              </a:tr>
              <a:tr h="117616">
                <a:tc>
                  <a:txBody>
                    <a:bodyPr/>
                    <a:lstStyle/>
                    <a:p>
                      <a:pPr algn="l" fontAlgn="b"/>
                      <a:r>
                        <a:rPr lang="da-DK" sz="1000" u="none" strike="noStrike">
                          <a:effectLst/>
                        </a:rPr>
                        <a:t>Herring North Sea </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0.58</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0.26</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0.28</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dirty="0">
                          <a:effectLst/>
                        </a:rPr>
                        <a:t>0.27</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r>
              <a:tr h="117616">
                <a:tc>
                  <a:txBody>
                    <a:bodyPr/>
                    <a:lstStyle/>
                    <a:p>
                      <a:pPr algn="l" fontAlgn="b"/>
                      <a:r>
                        <a:rPr lang="da-DK" sz="1000" u="none" strike="noStrike">
                          <a:effectLst/>
                        </a:rPr>
                        <a:t>Herring Gulf of Riga</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0.34</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0.51</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0.49</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dirty="0">
                          <a:effectLst/>
                        </a:rPr>
                        <a:t>0.50</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r>
              <a:tr h="117616">
                <a:tc>
                  <a:txBody>
                    <a:bodyPr/>
                    <a:lstStyle/>
                    <a:p>
                      <a:pPr algn="l" fontAlgn="b"/>
                      <a:r>
                        <a:rPr lang="da-DK" sz="1000" u="none" strike="noStrike">
                          <a:effectLst/>
                        </a:rPr>
                        <a:t>Herring 25–29, 32 xGoR </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0.21</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r>
              <a:tr h="117616">
                <a:tc>
                  <a:txBody>
                    <a:bodyPr/>
                    <a:lstStyle/>
                    <a:p>
                      <a:pPr algn="l" fontAlgn="b"/>
                      <a:r>
                        <a:rPr lang="da-DK" sz="1000" u="none" strike="noStrike">
                          <a:effectLst/>
                        </a:rPr>
                        <a:t>Mackerel </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0.36</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0.32</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0.34</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dirty="0">
                          <a:effectLst/>
                        </a:rPr>
                        <a:t>0.32</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r>
              <a:tr h="117616">
                <a:tc>
                  <a:txBody>
                    <a:bodyPr/>
                    <a:lstStyle/>
                    <a:p>
                      <a:pPr algn="l" fontAlgn="b"/>
                      <a:r>
                        <a:rPr lang="da-DK" sz="1000" u="none" strike="noStrike">
                          <a:effectLst/>
                        </a:rPr>
                        <a:t>Plaice E Channel</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0.27</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0.27</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0.23</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dirty="0">
                          <a:effectLst/>
                        </a:rPr>
                        <a:t>0.25</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r>
              <a:tr h="117616">
                <a:tc>
                  <a:txBody>
                    <a:bodyPr/>
                    <a:lstStyle/>
                    <a:p>
                      <a:pPr algn="l" fontAlgn="b"/>
                      <a:r>
                        <a:rPr lang="da-DK" sz="1000" u="none" strike="noStrike">
                          <a:effectLst/>
                        </a:rPr>
                        <a:t>Plaice Kattegat Sund</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0.55</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r>
              <a:tr h="117616">
                <a:tc>
                  <a:txBody>
                    <a:bodyPr/>
                    <a:lstStyle/>
                    <a:p>
                      <a:pPr algn="l" fontAlgn="b"/>
                      <a:r>
                        <a:rPr lang="da-DK" sz="1000" u="none" strike="noStrike">
                          <a:effectLst/>
                        </a:rPr>
                        <a:t>Plaice North Sea</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0.47</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0.38</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0.36</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dirty="0">
                          <a:effectLst/>
                        </a:rPr>
                        <a:t>0.37</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r>
              <a:tr h="117616">
                <a:tc>
                  <a:txBody>
                    <a:bodyPr/>
                    <a:lstStyle/>
                    <a:p>
                      <a:pPr algn="l" fontAlgn="b"/>
                      <a:r>
                        <a:rPr lang="da-DK" sz="1000" u="none" strike="noStrike">
                          <a:effectLst/>
                        </a:rPr>
                        <a:t>Saithe Icelandic </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0.31</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0.30</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0.30</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dirty="0">
                          <a:effectLst/>
                        </a:rPr>
                        <a:t>0.29</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r>
              <a:tr h="117616">
                <a:tc>
                  <a:txBody>
                    <a:bodyPr/>
                    <a:lstStyle/>
                    <a:p>
                      <a:pPr algn="l" fontAlgn="b"/>
                      <a:r>
                        <a:rPr lang="da-DK" sz="1000" u="none" strike="noStrike">
                          <a:effectLst/>
                        </a:rPr>
                        <a:t>Saithe Faroe </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0.37</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0.36</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0.36</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dirty="0">
                          <a:effectLst/>
                        </a:rPr>
                        <a:t>0.35</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r>
              <a:tr h="117616">
                <a:tc>
                  <a:txBody>
                    <a:bodyPr/>
                    <a:lstStyle/>
                    <a:p>
                      <a:pPr algn="l" fontAlgn="b"/>
                      <a:r>
                        <a:rPr lang="da-DK" sz="1000" u="none" strike="noStrike">
                          <a:effectLst/>
                        </a:rPr>
                        <a:t>Saithe North Sea etc.</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0.54</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r>
              <a:tr h="117616">
                <a:tc>
                  <a:txBody>
                    <a:bodyPr/>
                    <a:lstStyle/>
                    <a:p>
                      <a:pPr algn="l" fontAlgn="b"/>
                      <a:r>
                        <a:rPr lang="da-DK" sz="1000" u="none" strike="noStrike">
                          <a:effectLst/>
                        </a:rPr>
                        <a:t>Saithe Northeast Arctic</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0.49</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0.32</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0.32</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dirty="0">
                          <a:effectLst/>
                        </a:rPr>
                        <a:t>0.31</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r>
              <a:tr h="117616">
                <a:tc>
                  <a:txBody>
                    <a:bodyPr/>
                    <a:lstStyle/>
                    <a:p>
                      <a:pPr algn="l" fontAlgn="b"/>
                      <a:r>
                        <a:rPr lang="da-DK" sz="1000" u="none" strike="noStrike">
                          <a:effectLst/>
                        </a:rPr>
                        <a:t>Sole Irish Sea</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0.18</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0.27</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0.23</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dirty="0">
                          <a:effectLst/>
                        </a:rPr>
                        <a:t>0.26</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r>
              <a:tr h="117616">
                <a:tc>
                  <a:txBody>
                    <a:bodyPr/>
                    <a:lstStyle/>
                    <a:p>
                      <a:pPr algn="l" fontAlgn="b"/>
                      <a:r>
                        <a:rPr lang="da-DK" sz="1000" u="none" strike="noStrike">
                          <a:effectLst/>
                        </a:rPr>
                        <a:t>Sole Eastern Channel</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0.48</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0.69</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0.80</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dirty="0">
                          <a:effectLst/>
                        </a:rPr>
                        <a:t>0.73</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r>
              <a:tr h="117616">
                <a:tc>
                  <a:txBody>
                    <a:bodyPr/>
                    <a:lstStyle/>
                    <a:p>
                      <a:pPr algn="l" fontAlgn="b"/>
                      <a:r>
                        <a:rPr lang="da-DK" sz="1000" u="none" strike="noStrike">
                          <a:effectLst/>
                        </a:rPr>
                        <a:t>Sole Western Channel</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0.26</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0.21</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0.18</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dirty="0">
                          <a:effectLst/>
                        </a:rPr>
                        <a:t>0.20</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r>
              <a:tr h="117616">
                <a:tc>
                  <a:txBody>
                    <a:bodyPr/>
                    <a:lstStyle/>
                    <a:p>
                      <a:pPr algn="l" fontAlgn="b"/>
                      <a:r>
                        <a:rPr lang="en-US" sz="1000" u="none" strike="noStrike">
                          <a:effectLst/>
                        </a:rPr>
                        <a:t>Sole Bristol Chanel Celtic Sea </a:t>
                      </a:r>
                      <a:endParaRPr lang="en-US"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0.31</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0.44</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0.51</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dirty="0">
                          <a:effectLst/>
                        </a:rPr>
                        <a:t>0.47</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r>
              <a:tr h="117616">
                <a:tc>
                  <a:txBody>
                    <a:bodyPr/>
                    <a:lstStyle/>
                    <a:p>
                      <a:pPr algn="l" fontAlgn="b"/>
                      <a:r>
                        <a:rPr lang="da-DK" sz="1000" u="none" strike="noStrike">
                          <a:effectLst/>
                        </a:rPr>
                        <a:t>Sole Kattegat</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0.38</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0.28</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0.26</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0.27</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r>
              <a:tr h="117616">
                <a:tc>
                  <a:txBody>
                    <a:bodyPr/>
                    <a:lstStyle/>
                    <a:p>
                      <a:pPr algn="l" fontAlgn="b"/>
                      <a:r>
                        <a:rPr lang="da-DK" sz="1000" u="none" strike="noStrike">
                          <a:effectLst/>
                        </a:rPr>
                        <a:t>Sole Bay of Biscay</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0.43</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0.38</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0.34</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dirty="0">
                          <a:effectLst/>
                        </a:rPr>
                        <a:t>0.37</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r>
              <a:tr h="117616">
                <a:tc>
                  <a:txBody>
                    <a:bodyPr/>
                    <a:lstStyle/>
                    <a:p>
                      <a:pPr algn="l" fontAlgn="b"/>
                      <a:r>
                        <a:rPr lang="da-DK" sz="1000" u="none" strike="noStrike">
                          <a:effectLst/>
                        </a:rPr>
                        <a:t>Sole North Sea</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0.38</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0.41</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0.45</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dirty="0">
                          <a:effectLst/>
                        </a:rPr>
                        <a:t>0.42</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r>
              <a:tr h="117616">
                <a:tc>
                  <a:txBody>
                    <a:bodyPr/>
                    <a:lstStyle/>
                    <a:p>
                      <a:pPr algn="l" fontAlgn="b"/>
                      <a:r>
                        <a:rPr lang="da-DK" sz="1000" u="none" strike="noStrike">
                          <a:effectLst/>
                        </a:rPr>
                        <a:t>Sprat Baltic Sea</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0.42</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0.29</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0.30</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dirty="0">
                          <a:effectLst/>
                        </a:rPr>
                        <a:t>0.29</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dirty="0">
                        <a:solidFill>
                          <a:srgbClr val="000000"/>
                        </a:solidFill>
                        <a:effectLst/>
                        <a:latin typeface="Calibri" panose="020F0502020204030204" pitchFamily="34" charset="0"/>
                      </a:endParaRPr>
                    </a:p>
                  </a:txBody>
                  <a:tcPr marL="3851" marR="3851" marT="3851" marB="0" anchor="b"/>
                </a:tc>
              </a:tr>
            </a:tbl>
          </a:graphicData>
        </a:graphic>
      </p:graphicFrame>
      <p:sp>
        <p:nvSpPr>
          <p:cNvPr id="6" name="TextBox 5"/>
          <p:cNvSpPr txBox="1"/>
          <p:nvPr/>
        </p:nvSpPr>
        <p:spPr>
          <a:xfrm>
            <a:off x="565127" y="2314481"/>
            <a:ext cx="2552700" cy="3539430"/>
          </a:xfrm>
          <a:prstGeom prst="rect">
            <a:avLst/>
          </a:prstGeom>
          <a:noFill/>
        </p:spPr>
        <p:txBody>
          <a:bodyPr wrap="square" rtlCol="0">
            <a:spAutoFit/>
          </a:bodyPr>
          <a:lstStyle/>
          <a:p>
            <a:r>
              <a:rPr lang="da-DK" sz="2800" dirty="0" smtClean="0"/>
              <a:t>Several new sets of Fmsy values </a:t>
            </a:r>
          </a:p>
          <a:p>
            <a:r>
              <a:rPr lang="da-DK" sz="2800" dirty="0"/>
              <a:t>-</a:t>
            </a:r>
            <a:r>
              <a:rPr lang="da-DK" sz="2800" dirty="0" smtClean="0"/>
              <a:t>from various settings of </a:t>
            </a:r>
          </a:p>
          <a:p>
            <a:r>
              <a:rPr lang="da-DK" sz="2800" dirty="0" smtClean="0"/>
              <a:t>Surplus Production Models  </a:t>
            </a:r>
          </a:p>
        </p:txBody>
      </p:sp>
    </p:spTree>
    <p:extLst>
      <p:ext uri="{BB962C8B-B14F-4D97-AF65-F5344CB8AC3E}">
        <p14:creationId xmlns:p14="http://schemas.microsoft.com/office/powerpoint/2010/main" val="11212547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Northeast Atlantic</a:t>
            </a:r>
            <a:endParaRPr lang="da-DK" dirty="0"/>
          </a:p>
        </p:txBody>
      </p:sp>
      <p:sp>
        <p:nvSpPr>
          <p:cNvPr id="3" name="Content Placeholder 2"/>
          <p:cNvSpPr>
            <a:spLocks noGrp="1"/>
          </p:cNvSpPr>
          <p:nvPr>
            <p:ph idx="1"/>
          </p:nvPr>
        </p:nvSpPr>
        <p:spPr/>
        <p:txBody>
          <a:bodyPr>
            <a:normAutofit fontScale="92500" lnSpcReduction="10000"/>
          </a:bodyPr>
          <a:lstStyle/>
          <a:p>
            <a:r>
              <a:rPr lang="en-US" dirty="0" smtClean="0"/>
              <a:t>Overfishing has ended </a:t>
            </a:r>
          </a:p>
          <a:p>
            <a:r>
              <a:rPr lang="en-US" dirty="0" smtClean="0"/>
              <a:t>The </a:t>
            </a:r>
            <a:r>
              <a:rPr lang="en-US" dirty="0"/>
              <a:t>major </a:t>
            </a:r>
            <a:r>
              <a:rPr lang="en-US" dirty="0" smtClean="0"/>
              <a:t>fish stocks </a:t>
            </a:r>
            <a:r>
              <a:rPr lang="en-US" dirty="0"/>
              <a:t>in the </a:t>
            </a:r>
            <a:r>
              <a:rPr lang="en-US" dirty="0" smtClean="0"/>
              <a:t>Northeast Atlantic </a:t>
            </a:r>
            <a:r>
              <a:rPr lang="en-US" dirty="0"/>
              <a:t>waters are </a:t>
            </a:r>
            <a:r>
              <a:rPr lang="en-US" dirty="0" smtClean="0"/>
              <a:t>rebuilding </a:t>
            </a:r>
          </a:p>
          <a:p>
            <a:r>
              <a:rPr lang="en-US" dirty="0" smtClean="0"/>
              <a:t>Exploitation </a:t>
            </a:r>
            <a:r>
              <a:rPr lang="en-US" dirty="0"/>
              <a:t>pressure </a:t>
            </a:r>
            <a:r>
              <a:rPr lang="en-US" dirty="0" smtClean="0"/>
              <a:t>currently aimed at: 1/3 </a:t>
            </a:r>
            <a:r>
              <a:rPr lang="en-US" dirty="0"/>
              <a:t>of what </a:t>
            </a:r>
            <a:r>
              <a:rPr lang="en-US" dirty="0" smtClean="0"/>
              <a:t>it was </a:t>
            </a:r>
            <a:r>
              <a:rPr lang="en-US" dirty="0"/>
              <a:t>just </a:t>
            </a:r>
            <a:r>
              <a:rPr lang="en-US" dirty="0" smtClean="0"/>
              <a:t>5-8 </a:t>
            </a:r>
            <a:r>
              <a:rPr lang="en-US" dirty="0"/>
              <a:t>years </a:t>
            </a:r>
            <a:r>
              <a:rPr lang="en-US" dirty="0" smtClean="0"/>
              <a:t>ago </a:t>
            </a:r>
          </a:p>
          <a:p>
            <a:r>
              <a:rPr lang="en-US" dirty="0" smtClean="0"/>
              <a:t>The </a:t>
            </a:r>
            <a:r>
              <a:rPr lang="en-US" dirty="0"/>
              <a:t>multispecies and ecosystem science tells us that this </a:t>
            </a:r>
            <a:r>
              <a:rPr lang="en-US" dirty="0" smtClean="0"/>
              <a:t>will be an under-exploitation </a:t>
            </a:r>
          </a:p>
          <a:p>
            <a:pPr marL="0" indent="0">
              <a:buNone/>
            </a:pPr>
            <a:r>
              <a:rPr lang="en-US" dirty="0" smtClean="0"/>
              <a:t>The indications are that:</a:t>
            </a:r>
          </a:p>
          <a:p>
            <a:pPr lvl="1"/>
            <a:r>
              <a:rPr lang="en-US" dirty="0" smtClean="0"/>
              <a:t>F </a:t>
            </a:r>
            <a:r>
              <a:rPr lang="en-US" dirty="0"/>
              <a:t>should only </a:t>
            </a:r>
            <a:r>
              <a:rPr lang="en-US" dirty="0" smtClean="0"/>
              <a:t>be </a:t>
            </a:r>
            <a:r>
              <a:rPr lang="en-US" dirty="0"/>
              <a:t>reduced to </a:t>
            </a:r>
            <a:r>
              <a:rPr lang="en-US" dirty="0" smtClean="0"/>
              <a:t>1/2 </a:t>
            </a:r>
            <a:r>
              <a:rPr lang="en-US" dirty="0"/>
              <a:t>of the past </a:t>
            </a:r>
            <a:r>
              <a:rPr lang="en-US" dirty="0" smtClean="0"/>
              <a:t>level </a:t>
            </a:r>
          </a:p>
          <a:p>
            <a:pPr lvl="1"/>
            <a:r>
              <a:rPr lang="en-US" dirty="0" smtClean="0"/>
              <a:t>Aiming </a:t>
            </a:r>
            <a:r>
              <a:rPr lang="en-US" dirty="0"/>
              <a:t>for </a:t>
            </a:r>
            <a:r>
              <a:rPr lang="en-US" dirty="0" smtClean="0"/>
              <a:t>1/2 </a:t>
            </a:r>
            <a:r>
              <a:rPr lang="en-US" dirty="0"/>
              <a:t>in management will result in about 40% higher sustainable catch in the Northeast Atlantic (ICES area) </a:t>
            </a:r>
            <a:r>
              <a:rPr lang="en-US" dirty="0" smtClean="0"/>
              <a:t>corresponding </a:t>
            </a:r>
            <a:r>
              <a:rPr lang="en-US" dirty="0"/>
              <a:t>to around </a:t>
            </a:r>
            <a:r>
              <a:rPr lang="en-US" dirty="0" smtClean="0"/>
              <a:t>4 million tonnes per year worth 5 billion €*</a:t>
            </a:r>
          </a:p>
        </p:txBody>
      </p:sp>
      <p:sp>
        <p:nvSpPr>
          <p:cNvPr id="4" name="TextBox 3"/>
          <p:cNvSpPr txBox="1"/>
          <p:nvPr/>
        </p:nvSpPr>
        <p:spPr>
          <a:xfrm>
            <a:off x="1193800" y="6286500"/>
            <a:ext cx="10160000" cy="369332"/>
          </a:xfrm>
          <a:prstGeom prst="rect">
            <a:avLst/>
          </a:prstGeom>
          <a:noFill/>
        </p:spPr>
        <p:txBody>
          <a:bodyPr wrap="square" rtlCol="0">
            <a:spAutoFit/>
          </a:bodyPr>
          <a:lstStyle/>
          <a:p>
            <a:r>
              <a:rPr lang="da-DK" dirty="0" smtClean="0"/>
              <a:t>*</a:t>
            </a:r>
            <a:r>
              <a:rPr lang="da-DK" sz="1400" dirty="0" smtClean="0"/>
              <a:t>https</a:t>
            </a:r>
            <a:r>
              <a:rPr lang="da-DK" sz="1400" dirty="0"/>
              <a:t>://ec.europa.eu/eurostat/statistics-explained/index.php?title=File:Landings,_2008_and_2016.png</a:t>
            </a:r>
          </a:p>
        </p:txBody>
      </p:sp>
    </p:spTree>
    <p:extLst>
      <p:ext uri="{BB962C8B-B14F-4D97-AF65-F5344CB8AC3E}">
        <p14:creationId xmlns:p14="http://schemas.microsoft.com/office/powerpoint/2010/main" val="22465517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da-DK"/>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68638669"/>
              </p:ext>
            </p:extLst>
          </p:nvPr>
        </p:nvGraphicFramePr>
        <p:xfrm>
          <a:off x="4000500" y="150760"/>
          <a:ext cx="4560626" cy="6559847"/>
        </p:xfrm>
        <a:graphic>
          <a:graphicData uri="http://schemas.openxmlformats.org/drawingml/2006/table">
            <a:tbl>
              <a:tblPr>
                <a:tableStyleId>{5C22544A-7EE6-4342-B048-85BDC9FD1C3A}</a:tableStyleId>
              </a:tblPr>
              <a:tblGrid>
                <a:gridCol w="3386688"/>
                <a:gridCol w="101347"/>
                <a:gridCol w="405389"/>
                <a:gridCol w="281443"/>
                <a:gridCol w="352657"/>
                <a:gridCol w="33102"/>
              </a:tblGrid>
              <a:tr h="313658">
                <a:tc>
                  <a:txBody>
                    <a:bodyPr/>
                    <a:lstStyle/>
                    <a:p>
                      <a:pPr algn="l" fontAlgn="b"/>
                      <a:endParaRPr lang="da-DK" sz="1000" b="0" i="0" u="none" strike="noStrike" baseline="0" dirty="0">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l" fontAlgn="b"/>
                      <a:r>
                        <a:rPr lang="da-DK" sz="1000" u="none" strike="noStrike" dirty="0">
                          <a:effectLst/>
                        </a:rPr>
                        <a:t>Multi-species</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l" fontAlgn="b"/>
                      <a:r>
                        <a:rPr lang="da-DK" sz="1000" u="none" strike="noStrike" dirty="0">
                          <a:effectLst/>
                        </a:rPr>
                        <a:t>PROST-type</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l" fontAlgn="b"/>
                      <a:endParaRPr lang="da-DK" sz="600" b="0" i="0" u="none" strike="noStrike">
                        <a:solidFill>
                          <a:srgbClr val="000000"/>
                        </a:solidFill>
                        <a:effectLst/>
                        <a:latin typeface="Calibri" panose="020F0502020204030204" pitchFamily="34" charset="0"/>
                      </a:endParaRPr>
                    </a:p>
                  </a:txBody>
                  <a:tcPr marL="3851" marR="3851" marT="3851" marB="0" anchor="b"/>
                </a:tc>
              </a:tr>
              <a:tr h="152498">
                <a:tc>
                  <a:txBody>
                    <a:bodyPr/>
                    <a:lstStyle/>
                    <a:p>
                      <a:pPr algn="l" fontAlgn="b"/>
                      <a:r>
                        <a:rPr lang="da-DK" sz="1000" u="none" strike="noStrike" dirty="0">
                          <a:effectLst/>
                        </a:rPr>
                        <a:t>Blue whiting </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600" b="0" i="0" u="none" strike="noStrike">
                        <a:solidFill>
                          <a:srgbClr val="000000"/>
                        </a:solidFill>
                        <a:effectLst/>
                        <a:latin typeface="Calibri" panose="020F0502020204030204" pitchFamily="34" charset="0"/>
                      </a:endParaRPr>
                    </a:p>
                  </a:txBody>
                  <a:tcPr marL="3851" marR="3851" marT="3851" marB="0" anchor="b"/>
                </a:tc>
              </a:tr>
              <a:tr h="152498">
                <a:tc>
                  <a:txBody>
                    <a:bodyPr/>
                    <a:lstStyle/>
                    <a:p>
                      <a:pPr algn="l" fontAlgn="b"/>
                      <a:r>
                        <a:rPr lang="da-DK" sz="1000" u="none" strike="noStrike" dirty="0">
                          <a:effectLst/>
                        </a:rPr>
                        <a:t>Cod Icelandic </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b="0" i="0" u="none" strike="noStrike" dirty="0" smtClean="0">
                          <a:solidFill>
                            <a:srgbClr val="000000"/>
                          </a:solidFill>
                          <a:effectLst/>
                          <a:latin typeface="Calibri" panose="020F0502020204030204" pitchFamily="34" charset="0"/>
                        </a:rPr>
                        <a:t>0.70</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l" fontAlgn="b"/>
                      <a:endParaRPr lang="da-DK" sz="600" b="0" i="0" u="none" strike="noStrike">
                        <a:solidFill>
                          <a:srgbClr val="000000"/>
                        </a:solidFill>
                        <a:effectLst/>
                        <a:latin typeface="Calibri" panose="020F0502020204030204" pitchFamily="34" charset="0"/>
                      </a:endParaRPr>
                    </a:p>
                  </a:txBody>
                  <a:tcPr marL="3851" marR="3851" marT="3851" marB="0" anchor="b"/>
                </a:tc>
              </a:tr>
              <a:tr h="152498">
                <a:tc>
                  <a:txBody>
                    <a:bodyPr/>
                    <a:lstStyle/>
                    <a:p>
                      <a:pPr algn="l" fontAlgn="b"/>
                      <a:r>
                        <a:rPr lang="en-US" sz="1000" u="none" strike="noStrike" dirty="0">
                          <a:effectLst/>
                        </a:rPr>
                        <a:t>Cod in divisions 7.e–k (western English Channel and southern Celtic Seas)</a:t>
                      </a:r>
                      <a:endParaRPr lang="en-US"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l" fontAlgn="b"/>
                      <a:endParaRPr lang="da-DK" sz="600" b="0" i="0" u="none" strike="noStrike">
                        <a:solidFill>
                          <a:srgbClr val="000000"/>
                        </a:solidFill>
                        <a:effectLst/>
                        <a:latin typeface="Calibri" panose="020F0502020204030204" pitchFamily="34" charset="0"/>
                      </a:endParaRPr>
                    </a:p>
                  </a:txBody>
                  <a:tcPr marL="3851" marR="3851" marT="3851" marB="0" anchor="b"/>
                </a:tc>
              </a:tr>
              <a:tr h="152498">
                <a:tc>
                  <a:txBody>
                    <a:bodyPr/>
                    <a:lstStyle/>
                    <a:p>
                      <a:pPr algn="l" fontAlgn="b"/>
                      <a:r>
                        <a:rPr lang="da-DK" sz="1000" u="none" strike="noStrike" dirty="0">
                          <a:effectLst/>
                        </a:rPr>
                        <a:t>Cod North Sea</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0.87</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0.70</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600" b="0" i="0" u="none" strike="noStrike">
                        <a:solidFill>
                          <a:srgbClr val="000000"/>
                        </a:solidFill>
                        <a:effectLst/>
                        <a:latin typeface="Calibri" panose="020F0502020204030204" pitchFamily="34" charset="0"/>
                      </a:endParaRPr>
                    </a:p>
                  </a:txBody>
                  <a:tcPr marL="3851" marR="3851" marT="3851" marB="0" anchor="b"/>
                </a:tc>
              </a:tr>
              <a:tr h="152498">
                <a:tc>
                  <a:txBody>
                    <a:bodyPr/>
                    <a:lstStyle/>
                    <a:p>
                      <a:pPr algn="l" fontAlgn="b"/>
                      <a:r>
                        <a:rPr lang="da-DK" sz="1000" u="none" strike="noStrike" dirty="0">
                          <a:effectLst/>
                        </a:rPr>
                        <a:t>Cod Northeast Arctic </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0.60</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600" b="0" i="0" u="none" strike="noStrike">
                        <a:solidFill>
                          <a:srgbClr val="000000"/>
                        </a:solidFill>
                        <a:effectLst/>
                        <a:latin typeface="Calibri" panose="020F0502020204030204" pitchFamily="34" charset="0"/>
                      </a:endParaRPr>
                    </a:p>
                  </a:txBody>
                  <a:tcPr marL="3851" marR="3851" marT="3851" marB="0" anchor="b"/>
                </a:tc>
              </a:tr>
              <a:tr h="152498">
                <a:tc>
                  <a:txBody>
                    <a:bodyPr/>
                    <a:lstStyle/>
                    <a:p>
                      <a:pPr algn="l" fontAlgn="b"/>
                      <a:r>
                        <a:rPr lang="da-DK" sz="1000" u="none" strike="noStrike" dirty="0">
                          <a:effectLst/>
                        </a:rPr>
                        <a:t>Cod Faroe Plateau</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600" b="0" i="0" u="none" strike="noStrike">
                        <a:solidFill>
                          <a:srgbClr val="000000"/>
                        </a:solidFill>
                        <a:effectLst/>
                        <a:latin typeface="Calibri" panose="020F0502020204030204" pitchFamily="34" charset="0"/>
                      </a:endParaRPr>
                    </a:p>
                  </a:txBody>
                  <a:tcPr marL="3851" marR="3851" marT="3851" marB="0" anchor="b"/>
                </a:tc>
              </a:tr>
              <a:tr h="152498">
                <a:tc>
                  <a:txBody>
                    <a:bodyPr/>
                    <a:lstStyle/>
                    <a:p>
                      <a:pPr algn="l" fontAlgn="b"/>
                      <a:r>
                        <a:rPr lang="da-DK" sz="1000" u="none" strike="noStrike" dirty="0">
                          <a:effectLst/>
                        </a:rPr>
                        <a:t>Cod Western Baltic Sea</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l" fontAlgn="b"/>
                      <a:endParaRPr lang="da-DK" sz="600" b="0" i="0" u="none" strike="noStrike" dirty="0">
                        <a:solidFill>
                          <a:srgbClr val="000000"/>
                        </a:solidFill>
                        <a:effectLst/>
                        <a:latin typeface="Calibri" panose="020F0502020204030204" pitchFamily="34" charset="0"/>
                      </a:endParaRPr>
                    </a:p>
                  </a:txBody>
                  <a:tcPr marL="3851" marR="3851" marT="3851" marB="0" anchor="b"/>
                </a:tc>
              </a:tr>
              <a:tr h="152498">
                <a:tc>
                  <a:txBody>
                    <a:bodyPr/>
                    <a:lstStyle/>
                    <a:p>
                      <a:pPr algn="l" fontAlgn="b"/>
                      <a:r>
                        <a:rPr lang="da-DK" sz="1000" u="none" strike="noStrike" dirty="0">
                          <a:effectLst/>
                        </a:rPr>
                        <a:t>Haddock Icelandic </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600" b="0" i="0" u="none" strike="noStrike">
                        <a:solidFill>
                          <a:srgbClr val="000000"/>
                        </a:solidFill>
                        <a:effectLst/>
                        <a:latin typeface="Calibri" panose="020F0502020204030204" pitchFamily="34" charset="0"/>
                      </a:endParaRPr>
                    </a:p>
                  </a:txBody>
                  <a:tcPr marL="3851" marR="3851" marT="3851" marB="0" anchor="b"/>
                </a:tc>
              </a:tr>
              <a:tr h="152498">
                <a:tc>
                  <a:txBody>
                    <a:bodyPr/>
                    <a:lstStyle/>
                    <a:p>
                      <a:pPr algn="l" fontAlgn="b"/>
                      <a:r>
                        <a:rPr lang="da-DK" sz="1000" u="none" strike="noStrike" dirty="0">
                          <a:effectLst/>
                        </a:rPr>
                        <a:t>Haddock Faroe </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600" b="0" i="0" u="none" strike="noStrike">
                        <a:solidFill>
                          <a:srgbClr val="000000"/>
                        </a:solidFill>
                        <a:effectLst/>
                        <a:latin typeface="Calibri" panose="020F0502020204030204" pitchFamily="34" charset="0"/>
                      </a:endParaRPr>
                    </a:p>
                  </a:txBody>
                  <a:tcPr marL="3851" marR="3851" marT="3851" marB="0" anchor="b"/>
                </a:tc>
              </a:tr>
              <a:tr h="152498">
                <a:tc>
                  <a:txBody>
                    <a:bodyPr/>
                    <a:lstStyle/>
                    <a:p>
                      <a:pPr algn="l" fontAlgn="b"/>
                      <a:r>
                        <a:rPr lang="da-DK" sz="1000" u="none" strike="noStrike" dirty="0">
                          <a:effectLst/>
                        </a:rPr>
                        <a:t>Haddock Rockall</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600" b="0" i="0" u="none" strike="noStrike">
                        <a:solidFill>
                          <a:srgbClr val="000000"/>
                        </a:solidFill>
                        <a:effectLst/>
                        <a:latin typeface="Calibri" panose="020F0502020204030204" pitchFamily="34" charset="0"/>
                      </a:endParaRPr>
                    </a:p>
                  </a:txBody>
                  <a:tcPr marL="3851" marR="3851" marT="3851" marB="0" anchor="b"/>
                </a:tc>
              </a:tr>
              <a:tr h="152498">
                <a:tc>
                  <a:txBody>
                    <a:bodyPr/>
                    <a:lstStyle/>
                    <a:p>
                      <a:pPr algn="l" fontAlgn="b"/>
                      <a:r>
                        <a:rPr lang="da-DK" sz="1000" u="none" strike="noStrike" dirty="0">
                          <a:effectLst/>
                        </a:rPr>
                        <a:t>Haddock Irish Sea</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600" b="0" i="0" u="none" strike="noStrike">
                        <a:solidFill>
                          <a:srgbClr val="000000"/>
                        </a:solidFill>
                        <a:effectLst/>
                        <a:latin typeface="Calibri" panose="020F0502020204030204" pitchFamily="34" charset="0"/>
                      </a:endParaRPr>
                    </a:p>
                  </a:txBody>
                  <a:tcPr marL="3851" marR="3851" marT="3851" marB="0" anchor="b"/>
                </a:tc>
              </a:tr>
              <a:tr h="152498">
                <a:tc>
                  <a:txBody>
                    <a:bodyPr/>
                    <a:lstStyle/>
                    <a:p>
                      <a:pPr algn="l" fontAlgn="b"/>
                      <a:r>
                        <a:rPr lang="da-DK" sz="1000" u="none" strike="noStrike" dirty="0">
                          <a:effectLst/>
                        </a:rPr>
                        <a:t>Haddock VIIb-k</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600" b="0" i="0" u="none" strike="noStrike">
                        <a:solidFill>
                          <a:srgbClr val="000000"/>
                        </a:solidFill>
                        <a:effectLst/>
                        <a:latin typeface="Calibri" panose="020F0502020204030204" pitchFamily="34" charset="0"/>
                      </a:endParaRPr>
                    </a:p>
                  </a:txBody>
                  <a:tcPr marL="3851" marR="3851" marT="3851" marB="0" anchor="b"/>
                </a:tc>
              </a:tr>
              <a:tr h="152498">
                <a:tc>
                  <a:txBody>
                    <a:bodyPr/>
                    <a:lstStyle/>
                    <a:p>
                      <a:pPr algn="l" fontAlgn="b"/>
                      <a:r>
                        <a:rPr lang="da-DK" sz="1000" u="none" strike="noStrike" dirty="0">
                          <a:effectLst/>
                        </a:rPr>
                        <a:t>Haddock North Sea </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0.58</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600" b="0" i="0" u="none" strike="noStrike">
                        <a:solidFill>
                          <a:srgbClr val="000000"/>
                        </a:solidFill>
                        <a:effectLst/>
                        <a:latin typeface="Calibri" panose="020F0502020204030204" pitchFamily="34" charset="0"/>
                      </a:endParaRPr>
                    </a:p>
                  </a:txBody>
                  <a:tcPr marL="3851" marR="3851" marT="3851" marB="0" anchor="b"/>
                </a:tc>
              </a:tr>
              <a:tr h="152498">
                <a:tc>
                  <a:txBody>
                    <a:bodyPr/>
                    <a:lstStyle/>
                    <a:p>
                      <a:pPr algn="l" fontAlgn="b"/>
                      <a:r>
                        <a:rPr lang="da-DK" sz="1000" u="none" strike="noStrike" dirty="0">
                          <a:effectLst/>
                        </a:rPr>
                        <a:t>Haddock Northeast Arctic</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600" b="0" i="0" u="none" strike="noStrike">
                        <a:solidFill>
                          <a:srgbClr val="000000"/>
                        </a:solidFill>
                        <a:effectLst/>
                        <a:latin typeface="Calibri" panose="020F0502020204030204" pitchFamily="34" charset="0"/>
                      </a:endParaRPr>
                    </a:p>
                  </a:txBody>
                  <a:tcPr marL="3851" marR="3851" marT="3851" marB="0" anchor="b"/>
                </a:tc>
              </a:tr>
              <a:tr h="152498">
                <a:tc>
                  <a:txBody>
                    <a:bodyPr/>
                    <a:lstStyle/>
                    <a:p>
                      <a:pPr algn="l" fontAlgn="b"/>
                      <a:r>
                        <a:rPr lang="da-DK" sz="1000" u="none" strike="noStrike" dirty="0">
                          <a:effectLst/>
                        </a:rPr>
                        <a:t>Hake Northern </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600" b="0" i="0" u="none" strike="noStrike">
                        <a:solidFill>
                          <a:srgbClr val="000000"/>
                        </a:solidFill>
                        <a:effectLst/>
                        <a:latin typeface="Calibri" panose="020F0502020204030204" pitchFamily="34" charset="0"/>
                      </a:endParaRPr>
                    </a:p>
                  </a:txBody>
                  <a:tcPr marL="3851" marR="3851" marT="3851" marB="0" anchor="b"/>
                </a:tc>
              </a:tr>
              <a:tr h="152498">
                <a:tc>
                  <a:txBody>
                    <a:bodyPr/>
                    <a:lstStyle/>
                    <a:p>
                      <a:pPr algn="l" fontAlgn="b"/>
                      <a:r>
                        <a:rPr lang="da-DK" sz="1000" u="none" strike="noStrike" dirty="0">
                          <a:effectLst/>
                        </a:rPr>
                        <a:t>Hake Southern </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600" b="0" i="0" u="none" strike="noStrike">
                        <a:solidFill>
                          <a:srgbClr val="000000"/>
                        </a:solidFill>
                        <a:effectLst/>
                        <a:latin typeface="Calibri" panose="020F0502020204030204" pitchFamily="34" charset="0"/>
                      </a:endParaRPr>
                    </a:p>
                  </a:txBody>
                  <a:tcPr marL="3851" marR="3851" marT="3851" marB="0" anchor="b"/>
                </a:tc>
              </a:tr>
              <a:tr h="152498">
                <a:tc>
                  <a:txBody>
                    <a:bodyPr/>
                    <a:lstStyle/>
                    <a:p>
                      <a:pPr algn="l" fontAlgn="b"/>
                      <a:r>
                        <a:rPr lang="da-DK" sz="1000" u="none" strike="noStrike" dirty="0">
                          <a:effectLst/>
                        </a:rPr>
                        <a:t>Herring Western Baltic </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600" b="0" i="0" u="none" strike="noStrike">
                        <a:solidFill>
                          <a:srgbClr val="000000"/>
                        </a:solidFill>
                        <a:effectLst/>
                        <a:latin typeface="Calibri" panose="020F0502020204030204" pitchFamily="34" charset="0"/>
                      </a:endParaRPr>
                    </a:p>
                  </a:txBody>
                  <a:tcPr marL="3851" marR="3851" marT="3851" marB="0" anchor="b"/>
                </a:tc>
              </a:tr>
              <a:tr h="152498">
                <a:tc>
                  <a:txBody>
                    <a:bodyPr/>
                    <a:lstStyle/>
                    <a:p>
                      <a:pPr algn="l" fontAlgn="b"/>
                      <a:r>
                        <a:rPr lang="da-DK" sz="1000" u="none" strike="noStrike" dirty="0">
                          <a:effectLst/>
                        </a:rPr>
                        <a:t>Herring Icelandic </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600" b="0" i="0" u="none" strike="noStrike">
                        <a:solidFill>
                          <a:srgbClr val="000000"/>
                        </a:solidFill>
                        <a:effectLst/>
                        <a:latin typeface="Calibri" panose="020F0502020204030204" pitchFamily="34" charset="0"/>
                      </a:endParaRPr>
                    </a:p>
                  </a:txBody>
                  <a:tcPr marL="3851" marR="3851" marT="3851" marB="0" anchor="b"/>
                </a:tc>
              </a:tr>
              <a:tr h="152498">
                <a:tc>
                  <a:txBody>
                    <a:bodyPr/>
                    <a:lstStyle/>
                    <a:p>
                      <a:pPr algn="l" fontAlgn="b"/>
                      <a:r>
                        <a:rPr lang="da-DK" sz="1000" u="none" strike="noStrike" dirty="0">
                          <a:effectLst/>
                        </a:rPr>
                        <a:t>Herring  N. Irish Sea</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600" b="0" i="0" u="none" strike="noStrike">
                        <a:solidFill>
                          <a:srgbClr val="000000"/>
                        </a:solidFill>
                        <a:effectLst/>
                        <a:latin typeface="Calibri" panose="020F0502020204030204" pitchFamily="34" charset="0"/>
                      </a:endParaRPr>
                    </a:p>
                  </a:txBody>
                  <a:tcPr marL="3851" marR="3851" marT="3851" marB="0" anchor="b"/>
                </a:tc>
              </a:tr>
              <a:tr h="152498">
                <a:tc>
                  <a:txBody>
                    <a:bodyPr/>
                    <a:lstStyle/>
                    <a:p>
                      <a:pPr algn="l" fontAlgn="b"/>
                      <a:r>
                        <a:rPr lang="en-US" sz="1000" u="none" strike="noStrike">
                          <a:effectLst/>
                        </a:rPr>
                        <a:t>Herring Celtic Sea and South of Ireland</a:t>
                      </a:r>
                      <a:endParaRPr lang="en-US"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600" b="0" i="0" u="none" strike="noStrike">
                        <a:solidFill>
                          <a:srgbClr val="000000"/>
                        </a:solidFill>
                        <a:effectLst/>
                        <a:latin typeface="Calibri" panose="020F0502020204030204" pitchFamily="34" charset="0"/>
                      </a:endParaRPr>
                    </a:p>
                  </a:txBody>
                  <a:tcPr marL="3851" marR="3851" marT="3851" marB="0" anchor="b"/>
                </a:tc>
              </a:tr>
              <a:tr h="152498">
                <a:tc>
                  <a:txBody>
                    <a:bodyPr/>
                    <a:lstStyle/>
                    <a:p>
                      <a:pPr algn="l" fontAlgn="b"/>
                      <a:r>
                        <a:rPr lang="da-DK" sz="1000" u="none" strike="noStrike">
                          <a:effectLst/>
                        </a:rPr>
                        <a:t>Herring North Sea </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0.50</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600" b="0" i="0" u="none" strike="noStrike">
                        <a:solidFill>
                          <a:srgbClr val="000000"/>
                        </a:solidFill>
                        <a:effectLst/>
                        <a:latin typeface="Calibri" panose="020F0502020204030204" pitchFamily="34" charset="0"/>
                      </a:endParaRPr>
                    </a:p>
                  </a:txBody>
                  <a:tcPr marL="3851" marR="3851" marT="3851" marB="0" anchor="b"/>
                </a:tc>
              </a:tr>
              <a:tr h="152498">
                <a:tc>
                  <a:txBody>
                    <a:bodyPr/>
                    <a:lstStyle/>
                    <a:p>
                      <a:pPr algn="l" fontAlgn="b"/>
                      <a:r>
                        <a:rPr lang="da-DK" sz="1000" u="none" strike="noStrike">
                          <a:effectLst/>
                        </a:rPr>
                        <a:t>Herring Gulf of Riga</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600" b="0" i="0" u="none" strike="noStrike">
                        <a:solidFill>
                          <a:srgbClr val="000000"/>
                        </a:solidFill>
                        <a:effectLst/>
                        <a:latin typeface="Calibri" panose="020F0502020204030204" pitchFamily="34" charset="0"/>
                      </a:endParaRPr>
                    </a:p>
                  </a:txBody>
                  <a:tcPr marL="3851" marR="3851" marT="3851" marB="0" anchor="b"/>
                </a:tc>
              </a:tr>
              <a:tr h="152498">
                <a:tc>
                  <a:txBody>
                    <a:bodyPr/>
                    <a:lstStyle/>
                    <a:p>
                      <a:pPr algn="l" fontAlgn="b"/>
                      <a:r>
                        <a:rPr lang="da-DK" sz="1000" u="none" strike="noStrike">
                          <a:effectLst/>
                        </a:rPr>
                        <a:t>Herring 25–29, 32 xGoR </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a:effectLst/>
                        </a:rPr>
                        <a:t>0.35</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600" b="0" i="0" u="none" strike="noStrike">
                        <a:solidFill>
                          <a:srgbClr val="000000"/>
                        </a:solidFill>
                        <a:effectLst/>
                        <a:latin typeface="Calibri" panose="020F0502020204030204" pitchFamily="34" charset="0"/>
                      </a:endParaRPr>
                    </a:p>
                  </a:txBody>
                  <a:tcPr marL="3851" marR="3851" marT="3851" marB="0" anchor="b"/>
                </a:tc>
              </a:tr>
              <a:tr h="152498">
                <a:tc>
                  <a:txBody>
                    <a:bodyPr/>
                    <a:lstStyle/>
                    <a:p>
                      <a:pPr algn="l" fontAlgn="b"/>
                      <a:r>
                        <a:rPr lang="da-DK" sz="1000" u="none" strike="noStrike">
                          <a:effectLst/>
                        </a:rPr>
                        <a:t>Mackerel </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dirty="0" smtClean="0">
                          <a:effectLst/>
                        </a:rPr>
                        <a:t>0.40</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l" fontAlgn="b"/>
                      <a:endParaRPr lang="da-DK" sz="600" b="0" i="0" u="none" strike="noStrike">
                        <a:solidFill>
                          <a:srgbClr val="000000"/>
                        </a:solidFill>
                        <a:effectLst/>
                        <a:latin typeface="Calibri" panose="020F0502020204030204" pitchFamily="34" charset="0"/>
                      </a:endParaRPr>
                    </a:p>
                  </a:txBody>
                  <a:tcPr marL="3851" marR="3851" marT="3851" marB="0" anchor="b"/>
                </a:tc>
              </a:tr>
              <a:tr h="152498">
                <a:tc>
                  <a:txBody>
                    <a:bodyPr/>
                    <a:lstStyle/>
                    <a:p>
                      <a:pPr algn="l" fontAlgn="b"/>
                      <a:r>
                        <a:rPr lang="da-DK" sz="1000" u="none" strike="noStrike">
                          <a:effectLst/>
                        </a:rPr>
                        <a:t>Plaice E Channel</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600" b="0" i="0" u="none" strike="noStrike">
                        <a:solidFill>
                          <a:srgbClr val="000000"/>
                        </a:solidFill>
                        <a:effectLst/>
                        <a:latin typeface="Calibri" panose="020F0502020204030204" pitchFamily="34" charset="0"/>
                      </a:endParaRPr>
                    </a:p>
                  </a:txBody>
                  <a:tcPr marL="3851" marR="3851" marT="3851" marB="0" anchor="b"/>
                </a:tc>
              </a:tr>
              <a:tr h="152498">
                <a:tc>
                  <a:txBody>
                    <a:bodyPr/>
                    <a:lstStyle/>
                    <a:p>
                      <a:pPr algn="l" fontAlgn="b"/>
                      <a:r>
                        <a:rPr lang="da-DK" sz="1000" u="none" strike="noStrike">
                          <a:effectLst/>
                        </a:rPr>
                        <a:t>Plaice Kattegat Sund</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600" b="0" i="0" u="none" strike="noStrike">
                        <a:solidFill>
                          <a:srgbClr val="000000"/>
                        </a:solidFill>
                        <a:effectLst/>
                        <a:latin typeface="Calibri" panose="020F0502020204030204" pitchFamily="34" charset="0"/>
                      </a:endParaRPr>
                    </a:p>
                  </a:txBody>
                  <a:tcPr marL="3851" marR="3851" marT="3851" marB="0" anchor="b"/>
                </a:tc>
              </a:tr>
              <a:tr h="152498">
                <a:tc>
                  <a:txBody>
                    <a:bodyPr/>
                    <a:lstStyle/>
                    <a:p>
                      <a:pPr algn="l" fontAlgn="b"/>
                      <a:r>
                        <a:rPr lang="da-DK" sz="1000" u="none" strike="noStrike">
                          <a:effectLst/>
                        </a:rPr>
                        <a:t>Plaice North Sea</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600" b="0" i="0" u="none" strike="noStrike">
                        <a:solidFill>
                          <a:srgbClr val="000000"/>
                        </a:solidFill>
                        <a:effectLst/>
                        <a:latin typeface="Calibri" panose="020F0502020204030204" pitchFamily="34" charset="0"/>
                      </a:endParaRPr>
                    </a:p>
                  </a:txBody>
                  <a:tcPr marL="3851" marR="3851" marT="3851" marB="0" anchor="b"/>
                </a:tc>
              </a:tr>
              <a:tr h="152498">
                <a:tc>
                  <a:txBody>
                    <a:bodyPr/>
                    <a:lstStyle/>
                    <a:p>
                      <a:pPr algn="l" fontAlgn="b"/>
                      <a:r>
                        <a:rPr lang="da-DK" sz="1000" u="none" strike="noStrike">
                          <a:effectLst/>
                        </a:rPr>
                        <a:t>Saithe Icelandic </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600" b="0" i="0" u="none" strike="noStrike">
                        <a:solidFill>
                          <a:srgbClr val="000000"/>
                        </a:solidFill>
                        <a:effectLst/>
                        <a:latin typeface="Calibri" panose="020F0502020204030204" pitchFamily="34" charset="0"/>
                      </a:endParaRPr>
                    </a:p>
                  </a:txBody>
                  <a:tcPr marL="3851" marR="3851" marT="3851" marB="0" anchor="b"/>
                </a:tc>
              </a:tr>
              <a:tr h="152498">
                <a:tc>
                  <a:txBody>
                    <a:bodyPr/>
                    <a:lstStyle/>
                    <a:p>
                      <a:pPr algn="l" fontAlgn="b"/>
                      <a:r>
                        <a:rPr lang="da-DK" sz="1000" u="none" strike="noStrike">
                          <a:effectLst/>
                        </a:rPr>
                        <a:t>Saithe Faroe </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600" b="0" i="0" u="none" strike="noStrike">
                        <a:solidFill>
                          <a:srgbClr val="000000"/>
                        </a:solidFill>
                        <a:effectLst/>
                        <a:latin typeface="Calibri" panose="020F0502020204030204" pitchFamily="34" charset="0"/>
                      </a:endParaRPr>
                    </a:p>
                  </a:txBody>
                  <a:tcPr marL="3851" marR="3851" marT="3851" marB="0" anchor="b"/>
                </a:tc>
              </a:tr>
              <a:tr h="152498">
                <a:tc>
                  <a:txBody>
                    <a:bodyPr/>
                    <a:lstStyle/>
                    <a:p>
                      <a:pPr algn="l" fontAlgn="b"/>
                      <a:r>
                        <a:rPr lang="da-DK" sz="1000" u="none" strike="noStrike">
                          <a:effectLst/>
                        </a:rPr>
                        <a:t>Saithe North Sea etc.</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dirty="0">
                          <a:effectLst/>
                        </a:rPr>
                        <a:t>0.33</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600" b="0" i="0" u="none" strike="noStrike">
                        <a:solidFill>
                          <a:srgbClr val="000000"/>
                        </a:solidFill>
                        <a:effectLst/>
                        <a:latin typeface="Calibri" panose="020F0502020204030204" pitchFamily="34" charset="0"/>
                      </a:endParaRPr>
                    </a:p>
                  </a:txBody>
                  <a:tcPr marL="3851" marR="3851" marT="3851" marB="0" anchor="b"/>
                </a:tc>
              </a:tr>
              <a:tr h="152498">
                <a:tc>
                  <a:txBody>
                    <a:bodyPr/>
                    <a:lstStyle/>
                    <a:p>
                      <a:pPr algn="l" fontAlgn="b"/>
                      <a:r>
                        <a:rPr lang="da-DK" sz="1000" u="none" strike="noStrike">
                          <a:effectLst/>
                        </a:rPr>
                        <a:t>Saithe Northeast Arctic</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600" b="0" i="0" u="none" strike="noStrike">
                        <a:solidFill>
                          <a:srgbClr val="000000"/>
                        </a:solidFill>
                        <a:effectLst/>
                        <a:latin typeface="Calibri" panose="020F0502020204030204" pitchFamily="34" charset="0"/>
                      </a:endParaRPr>
                    </a:p>
                  </a:txBody>
                  <a:tcPr marL="3851" marR="3851" marT="3851" marB="0" anchor="b"/>
                </a:tc>
              </a:tr>
              <a:tr h="152498">
                <a:tc>
                  <a:txBody>
                    <a:bodyPr/>
                    <a:lstStyle/>
                    <a:p>
                      <a:pPr algn="l" fontAlgn="b"/>
                      <a:r>
                        <a:rPr lang="da-DK" sz="1000" u="none" strike="noStrike">
                          <a:effectLst/>
                        </a:rPr>
                        <a:t>Sole Irish Sea</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600" b="0" i="0" u="none" strike="noStrike">
                        <a:solidFill>
                          <a:srgbClr val="000000"/>
                        </a:solidFill>
                        <a:effectLst/>
                        <a:latin typeface="Calibri" panose="020F0502020204030204" pitchFamily="34" charset="0"/>
                      </a:endParaRPr>
                    </a:p>
                  </a:txBody>
                  <a:tcPr marL="3851" marR="3851" marT="3851" marB="0" anchor="b"/>
                </a:tc>
              </a:tr>
              <a:tr h="152498">
                <a:tc>
                  <a:txBody>
                    <a:bodyPr/>
                    <a:lstStyle/>
                    <a:p>
                      <a:pPr algn="l" fontAlgn="b"/>
                      <a:r>
                        <a:rPr lang="da-DK" sz="1000" u="none" strike="noStrike">
                          <a:effectLst/>
                        </a:rPr>
                        <a:t>Sole Eastern Channel</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600" b="0" i="0" u="none" strike="noStrike">
                        <a:solidFill>
                          <a:srgbClr val="000000"/>
                        </a:solidFill>
                        <a:effectLst/>
                        <a:latin typeface="Calibri" panose="020F0502020204030204" pitchFamily="34" charset="0"/>
                      </a:endParaRPr>
                    </a:p>
                  </a:txBody>
                  <a:tcPr marL="3851" marR="3851" marT="3851" marB="0" anchor="b"/>
                </a:tc>
              </a:tr>
              <a:tr h="152498">
                <a:tc>
                  <a:txBody>
                    <a:bodyPr/>
                    <a:lstStyle/>
                    <a:p>
                      <a:pPr algn="l" fontAlgn="b"/>
                      <a:r>
                        <a:rPr lang="da-DK" sz="1000" u="none" strike="noStrike">
                          <a:effectLst/>
                        </a:rPr>
                        <a:t>Sole Western Channel</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600" b="0" i="0" u="none" strike="noStrike">
                        <a:solidFill>
                          <a:srgbClr val="000000"/>
                        </a:solidFill>
                        <a:effectLst/>
                        <a:latin typeface="Calibri" panose="020F0502020204030204" pitchFamily="34" charset="0"/>
                      </a:endParaRPr>
                    </a:p>
                  </a:txBody>
                  <a:tcPr marL="3851" marR="3851" marT="3851" marB="0" anchor="b"/>
                </a:tc>
              </a:tr>
              <a:tr h="152498">
                <a:tc>
                  <a:txBody>
                    <a:bodyPr/>
                    <a:lstStyle/>
                    <a:p>
                      <a:pPr algn="l" fontAlgn="b"/>
                      <a:r>
                        <a:rPr lang="en-US" sz="1000" u="none" strike="noStrike">
                          <a:effectLst/>
                        </a:rPr>
                        <a:t>Sole Bristol Chanel Celtic Sea </a:t>
                      </a:r>
                      <a:endParaRPr lang="en-US"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600" b="0" i="0" u="none" strike="noStrike">
                        <a:solidFill>
                          <a:srgbClr val="000000"/>
                        </a:solidFill>
                        <a:effectLst/>
                        <a:latin typeface="Calibri" panose="020F0502020204030204" pitchFamily="34" charset="0"/>
                      </a:endParaRPr>
                    </a:p>
                  </a:txBody>
                  <a:tcPr marL="3851" marR="3851" marT="3851" marB="0" anchor="b"/>
                </a:tc>
              </a:tr>
              <a:tr h="152498">
                <a:tc>
                  <a:txBody>
                    <a:bodyPr/>
                    <a:lstStyle/>
                    <a:p>
                      <a:pPr algn="l" fontAlgn="b"/>
                      <a:r>
                        <a:rPr lang="da-DK" sz="1000" u="none" strike="noStrike">
                          <a:effectLst/>
                        </a:rPr>
                        <a:t>Sole Kattegat</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l" fontAlgn="b"/>
                      <a:endParaRPr lang="da-DK" sz="600" b="0" i="0" u="none" strike="noStrike">
                        <a:solidFill>
                          <a:srgbClr val="000000"/>
                        </a:solidFill>
                        <a:effectLst/>
                        <a:latin typeface="Calibri" panose="020F0502020204030204" pitchFamily="34" charset="0"/>
                      </a:endParaRPr>
                    </a:p>
                  </a:txBody>
                  <a:tcPr marL="3851" marR="3851" marT="3851" marB="0" anchor="b"/>
                </a:tc>
              </a:tr>
              <a:tr h="152498">
                <a:tc>
                  <a:txBody>
                    <a:bodyPr/>
                    <a:lstStyle/>
                    <a:p>
                      <a:pPr algn="l" fontAlgn="b"/>
                      <a:r>
                        <a:rPr lang="da-DK" sz="1000" u="none" strike="noStrike">
                          <a:effectLst/>
                        </a:rPr>
                        <a:t>Sole Bay of Biscay</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l" fontAlgn="b"/>
                      <a:endParaRPr lang="da-DK" sz="600" b="0" i="0" u="none" strike="noStrike">
                        <a:solidFill>
                          <a:srgbClr val="000000"/>
                        </a:solidFill>
                        <a:effectLst/>
                        <a:latin typeface="Calibri" panose="020F0502020204030204" pitchFamily="34" charset="0"/>
                      </a:endParaRPr>
                    </a:p>
                  </a:txBody>
                  <a:tcPr marL="3851" marR="3851" marT="3851" marB="0" anchor="b"/>
                </a:tc>
              </a:tr>
              <a:tr h="152498">
                <a:tc>
                  <a:txBody>
                    <a:bodyPr/>
                    <a:lstStyle/>
                    <a:p>
                      <a:pPr algn="l" fontAlgn="b"/>
                      <a:r>
                        <a:rPr lang="da-DK" sz="1000" u="none" strike="noStrike">
                          <a:effectLst/>
                        </a:rPr>
                        <a:t>Sole North Sea</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l" fontAlgn="b"/>
                      <a:endParaRPr lang="da-DK" sz="600" b="0" i="0" u="none" strike="noStrike">
                        <a:solidFill>
                          <a:srgbClr val="000000"/>
                        </a:solidFill>
                        <a:effectLst/>
                        <a:latin typeface="Calibri" panose="020F0502020204030204" pitchFamily="34" charset="0"/>
                      </a:endParaRPr>
                    </a:p>
                  </a:txBody>
                  <a:tcPr marL="3851" marR="3851" marT="3851" marB="0" anchor="b"/>
                </a:tc>
              </a:tr>
              <a:tr h="152498">
                <a:tc>
                  <a:txBody>
                    <a:bodyPr/>
                    <a:lstStyle/>
                    <a:p>
                      <a:pPr algn="l" fontAlgn="b"/>
                      <a:r>
                        <a:rPr lang="da-DK" sz="1000" u="none" strike="noStrike">
                          <a:effectLst/>
                        </a:rPr>
                        <a:t>Sprat Baltic Sea</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l" fontAlgn="b"/>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r" fontAlgn="b"/>
                      <a:r>
                        <a:rPr lang="da-DK" sz="1000" u="none" strike="noStrike" dirty="0">
                          <a:effectLst/>
                        </a:rPr>
                        <a:t>0.45</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l" fontAlgn="b"/>
                      <a:endParaRPr lang="da-DK" sz="600" b="0" i="0" u="none" strike="noStrike" dirty="0">
                        <a:solidFill>
                          <a:srgbClr val="000000"/>
                        </a:solidFill>
                        <a:effectLst/>
                        <a:latin typeface="Calibri" panose="020F0502020204030204" pitchFamily="34" charset="0"/>
                      </a:endParaRPr>
                    </a:p>
                  </a:txBody>
                  <a:tcPr marL="3851" marR="3851" marT="3851" marB="0" anchor="b"/>
                </a:tc>
              </a:tr>
            </a:tbl>
          </a:graphicData>
        </a:graphic>
      </p:graphicFrame>
      <p:sp>
        <p:nvSpPr>
          <p:cNvPr id="8" name="TextBox 7"/>
          <p:cNvSpPr txBox="1"/>
          <p:nvPr/>
        </p:nvSpPr>
        <p:spPr>
          <a:xfrm>
            <a:off x="558800" y="2179796"/>
            <a:ext cx="2705100" cy="3816429"/>
          </a:xfrm>
          <a:prstGeom prst="rect">
            <a:avLst/>
          </a:prstGeom>
          <a:noFill/>
        </p:spPr>
        <p:txBody>
          <a:bodyPr wrap="square" rtlCol="0">
            <a:spAutoFit/>
          </a:bodyPr>
          <a:lstStyle/>
          <a:p>
            <a:endParaRPr lang="da-DK" dirty="0"/>
          </a:p>
          <a:p>
            <a:r>
              <a:rPr lang="da-DK" sz="2800" dirty="0" smtClean="0"/>
              <a:t>A few more Fmsy values from:</a:t>
            </a:r>
          </a:p>
          <a:p>
            <a:r>
              <a:rPr lang="da-DK" sz="2800" dirty="0" smtClean="0"/>
              <a:t>-Ecosystem models and direct calculations including density dependence</a:t>
            </a:r>
            <a:endParaRPr lang="da-DK" sz="2800" dirty="0"/>
          </a:p>
        </p:txBody>
      </p:sp>
    </p:spTree>
    <p:extLst>
      <p:ext uri="{BB962C8B-B14F-4D97-AF65-F5344CB8AC3E}">
        <p14:creationId xmlns:p14="http://schemas.microsoft.com/office/powerpoint/2010/main" val="3574714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3520440" cy="5441315"/>
          </a:xfrm>
        </p:spPr>
        <p:txBody>
          <a:bodyPr/>
          <a:lstStyle/>
          <a:p>
            <a:r>
              <a:rPr lang="da-DK" dirty="0" smtClean="0"/>
              <a:t>Final set</a:t>
            </a:r>
            <a:br>
              <a:rPr lang="da-DK" dirty="0" smtClean="0"/>
            </a:br>
            <a:r>
              <a:rPr lang="da-DK" dirty="0"/>
              <a:t/>
            </a:r>
            <a:br>
              <a:rPr lang="da-DK" dirty="0"/>
            </a:br>
            <a:r>
              <a:rPr lang="da-DK" sz="2800" dirty="0" smtClean="0"/>
              <a:t>Mean new Fmsy = 0.43</a:t>
            </a:r>
            <a:br>
              <a:rPr lang="da-DK" sz="2800" dirty="0" smtClean="0"/>
            </a:br>
            <a:r>
              <a:rPr lang="da-DK" sz="2800" dirty="0"/>
              <a:t/>
            </a:r>
            <a:br>
              <a:rPr lang="da-DK" sz="2800" dirty="0"/>
            </a:br>
            <a:r>
              <a:rPr lang="da-DK" sz="2800" dirty="0" smtClean="0"/>
              <a:t>Mean ICES Fmsy = 0.28</a:t>
            </a:r>
            <a:endParaRPr lang="da-DK" sz="2800" dirty="0"/>
          </a:p>
        </p:txBody>
      </p:sp>
      <p:graphicFrame>
        <p:nvGraphicFramePr>
          <p:cNvPr id="5" name="Table 4"/>
          <p:cNvGraphicFramePr>
            <a:graphicFrameLocks noGrp="1"/>
          </p:cNvGraphicFramePr>
          <p:nvPr>
            <p:extLst>
              <p:ext uri="{D42A27DB-BD31-4B8C-83A1-F6EECF244321}">
                <p14:modId xmlns:p14="http://schemas.microsoft.com/office/powerpoint/2010/main" val="3943175632"/>
              </p:ext>
            </p:extLst>
          </p:nvPr>
        </p:nvGraphicFramePr>
        <p:xfrm>
          <a:off x="5334000" y="146909"/>
          <a:ext cx="5077592" cy="6535747"/>
        </p:xfrm>
        <a:graphic>
          <a:graphicData uri="http://schemas.openxmlformats.org/drawingml/2006/table">
            <a:tbl>
              <a:tblPr>
                <a:tableStyleId>{5C22544A-7EE6-4342-B048-85BDC9FD1C3A}</a:tableStyleId>
              </a:tblPr>
              <a:tblGrid>
                <a:gridCol w="3300866"/>
                <a:gridCol w="542287"/>
                <a:gridCol w="1234439"/>
              </a:tblGrid>
              <a:tr h="289558">
                <a:tc>
                  <a:txBody>
                    <a:bodyPr/>
                    <a:lstStyle/>
                    <a:p>
                      <a:pPr algn="l" fontAlgn="b"/>
                      <a:r>
                        <a:rPr lang="da-DK" sz="1000" b="0" i="0" u="none" strike="noStrike" dirty="0" smtClean="0">
                          <a:solidFill>
                            <a:srgbClr val="000000"/>
                          </a:solidFill>
                          <a:effectLst/>
                          <a:latin typeface="Calibri" panose="020F0502020204030204" pitchFamily="34" charset="0"/>
                        </a:rPr>
                        <a:t>Stock</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dirty="0">
                          <a:effectLst/>
                        </a:rPr>
                        <a:t>ICES </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dirty="0">
                          <a:effectLst/>
                        </a:rPr>
                        <a:t>Final new Fmsy values</a:t>
                      </a:r>
                      <a:endParaRPr lang="da-DK" sz="1000" b="0" i="0" u="none" strike="noStrike" dirty="0">
                        <a:solidFill>
                          <a:srgbClr val="000000"/>
                        </a:solidFill>
                        <a:effectLst/>
                        <a:latin typeface="Calibri" panose="020F0502020204030204" pitchFamily="34" charset="0"/>
                      </a:endParaRPr>
                    </a:p>
                  </a:txBody>
                  <a:tcPr marL="3851" marR="3851" marT="3851" marB="0" anchor="b"/>
                </a:tc>
              </a:tr>
              <a:tr h="153471">
                <a:tc>
                  <a:txBody>
                    <a:bodyPr/>
                    <a:lstStyle/>
                    <a:p>
                      <a:pPr algn="l" fontAlgn="b"/>
                      <a:r>
                        <a:rPr lang="da-DK" sz="1000" u="none" strike="noStrike" dirty="0">
                          <a:effectLst/>
                        </a:rPr>
                        <a:t>Blue whiting </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a:effectLst/>
                        </a:rPr>
                        <a:t>0.32</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dirty="0">
                          <a:effectLst/>
                        </a:rPr>
                        <a:t>0.32</a:t>
                      </a:r>
                      <a:endParaRPr lang="da-DK" sz="1000" b="0" i="0" u="none" strike="noStrike" dirty="0">
                        <a:solidFill>
                          <a:srgbClr val="000000"/>
                        </a:solidFill>
                        <a:effectLst/>
                        <a:latin typeface="Calibri" panose="020F0502020204030204" pitchFamily="34" charset="0"/>
                      </a:endParaRPr>
                    </a:p>
                  </a:txBody>
                  <a:tcPr marL="3851" marR="3851" marT="3851" marB="0" anchor="b"/>
                </a:tc>
              </a:tr>
              <a:tr h="153471">
                <a:tc>
                  <a:txBody>
                    <a:bodyPr/>
                    <a:lstStyle/>
                    <a:p>
                      <a:pPr algn="l" fontAlgn="b"/>
                      <a:r>
                        <a:rPr lang="da-DK" sz="1000" u="none" strike="noStrike" dirty="0">
                          <a:effectLst/>
                        </a:rPr>
                        <a:t>Cod Icelandic </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a:effectLst/>
                        </a:rPr>
                        <a:t> </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dirty="0">
                          <a:effectLst/>
                        </a:rPr>
                        <a:t>0.56</a:t>
                      </a:r>
                      <a:endParaRPr lang="da-DK" sz="1000" b="0" i="0" u="none" strike="noStrike" dirty="0">
                        <a:solidFill>
                          <a:srgbClr val="000000"/>
                        </a:solidFill>
                        <a:effectLst/>
                        <a:latin typeface="Calibri" panose="020F0502020204030204" pitchFamily="34" charset="0"/>
                      </a:endParaRPr>
                    </a:p>
                  </a:txBody>
                  <a:tcPr marL="3851" marR="3851" marT="3851" marB="0" anchor="b"/>
                </a:tc>
              </a:tr>
              <a:tr h="153471">
                <a:tc>
                  <a:txBody>
                    <a:bodyPr/>
                    <a:lstStyle/>
                    <a:p>
                      <a:pPr algn="l" fontAlgn="b"/>
                      <a:r>
                        <a:rPr lang="en-US" sz="1000" u="none" strike="noStrike" dirty="0">
                          <a:effectLst/>
                        </a:rPr>
                        <a:t>Cod in divisions 7.e–k (western English Channel and southern Celtic Seas)</a:t>
                      </a:r>
                      <a:endParaRPr lang="en-US"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a:effectLst/>
                        </a:rPr>
                        <a:t>0.35</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dirty="0">
                          <a:effectLst/>
                        </a:rPr>
                        <a:t>0.63</a:t>
                      </a:r>
                      <a:endParaRPr lang="da-DK" sz="1000" b="0" i="0" u="none" strike="noStrike" dirty="0">
                        <a:solidFill>
                          <a:srgbClr val="000000"/>
                        </a:solidFill>
                        <a:effectLst/>
                        <a:latin typeface="Calibri" panose="020F0502020204030204" pitchFamily="34" charset="0"/>
                      </a:endParaRPr>
                    </a:p>
                  </a:txBody>
                  <a:tcPr marL="3851" marR="3851" marT="3851" marB="0" anchor="b"/>
                </a:tc>
              </a:tr>
              <a:tr h="153471">
                <a:tc>
                  <a:txBody>
                    <a:bodyPr/>
                    <a:lstStyle/>
                    <a:p>
                      <a:pPr algn="l" fontAlgn="b"/>
                      <a:r>
                        <a:rPr lang="da-DK" sz="1000" u="none" strike="noStrike">
                          <a:effectLst/>
                        </a:rPr>
                        <a:t>Cod North Sea</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a:effectLst/>
                        </a:rPr>
                        <a:t>0.33</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dirty="0">
                          <a:effectLst/>
                        </a:rPr>
                        <a:t>0.77</a:t>
                      </a:r>
                      <a:endParaRPr lang="da-DK" sz="1000" b="0" i="0" u="none" strike="noStrike" dirty="0">
                        <a:solidFill>
                          <a:srgbClr val="000000"/>
                        </a:solidFill>
                        <a:effectLst/>
                        <a:latin typeface="Calibri" panose="020F0502020204030204" pitchFamily="34" charset="0"/>
                      </a:endParaRPr>
                    </a:p>
                  </a:txBody>
                  <a:tcPr marL="3851" marR="3851" marT="3851" marB="0" anchor="b"/>
                </a:tc>
              </a:tr>
              <a:tr h="153471">
                <a:tc>
                  <a:txBody>
                    <a:bodyPr/>
                    <a:lstStyle/>
                    <a:p>
                      <a:pPr algn="l" fontAlgn="b"/>
                      <a:r>
                        <a:rPr lang="da-DK" sz="1000" u="none" strike="noStrike" dirty="0">
                          <a:effectLst/>
                        </a:rPr>
                        <a:t>Cod Northeast Arctic </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a:effectLst/>
                        </a:rPr>
                        <a:t>0.40</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dirty="0">
                          <a:effectLst/>
                        </a:rPr>
                        <a:t>0.56</a:t>
                      </a:r>
                      <a:endParaRPr lang="da-DK" sz="1000" b="0" i="0" u="none" strike="noStrike" dirty="0">
                        <a:solidFill>
                          <a:srgbClr val="000000"/>
                        </a:solidFill>
                        <a:effectLst/>
                        <a:latin typeface="Calibri" panose="020F0502020204030204" pitchFamily="34" charset="0"/>
                      </a:endParaRPr>
                    </a:p>
                  </a:txBody>
                  <a:tcPr marL="3851" marR="3851" marT="3851" marB="0" anchor="b"/>
                </a:tc>
              </a:tr>
              <a:tr h="153471">
                <a:tc>
                  <a:txBody>
                    <a:bodyPr/>
                    <a:lstStyle/>
                    <a:p>
                      <a:pPr algn="l" fontAlgn="b"/>
                      <a:r>
                        <a:rPr lang="da-DK" sz="1000" u="none" strike="noStrike" dirty="0">
                          <a:effectLst/>
                        </a:rPr>
                        <a:t>Cod Faroe Plateau</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a:effectLst/>
                        </a:rPr>
                        <a:t>0.32</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dirty="0">
                          <a:effectLst/>
                        </a:rPr>
                        <a:t>0.41</a:t>
                      </a:r>
                      <a:endParaRPr lang="da-DK" sz="1000" b="0" i="0" u="none" strike="noStrike" dirty="0">
                        <a:solidFill>
                          <a:srgbClr val="000000"/>
                        </a:solidFill>
                        <a:effectLst/>
                        <a:latin typeface="Calibri" panose="020F0502020204030204" pitchFamily="34" charset="0"/>
                      </a:endParaRPr>
                    </a:p>
                  </a:txBody>
                  <a:tcPr marL="3851" marR="3851" marT="3851" marB="0" anchor="b"/>
                </a:tc>
              </a:tr>
              <a:tr h="153471">
                <a:tc>
                  <a:txBody>
                    <a:bodyPr/>
                    <a:lstStyle/>
                    <a:p>
                      <a:pPr algn="l" fontAlgn="b"/>
                      <a:r>
                        <a:rPr lang="da-DK" sz="1000" u="none" strike="noStrike" dirty="0">
                          <a:effectLst/>
                        </a:rPr>
                        <a:t>Cod Western Baltic Sea</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a:effectLst/>
                        </a:rPr>
                        <a:t>0.26</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dirty="0">
                          <a:effectLst/>
                        </a:rPr>
                        <a:t>0.62</a:t>
                      </a:r>
                      <a:endParaRPr lang="da-DK" sz="1000" b="0" i="0" u="none" strike="noStrike" dirty="0">
                        <a:solidFill>
                          <a:srgbClr val="000000"/>
                        </a:solidFill>
                        <a:effectLst/>
                        <a:latin typeface="Calibri" panose="020F0502020204030204" pitchFamily="34" charset="0"/>
                      </a:endParaRPr>
                    </a:p>
                  </a:txBody>
                  <a:tcPr marL="3851" marR="3851" marT="3851" marB="0" anchor="b"/>
                </a:tc>
              </a:tr>
              <a:tr h="153471">
                <a:tc>
                  <a:txBody>
                    <a:bodyPr/>
                    <a:lstStyle/>
                    <a:p>
                      <a:pPr algn="l" fontAlgn="b"/>
                      <a:r>
                        <a:rPr lang="da-DK" sz="1000" u="none" strike="noStrike">
                          <a:effectLst/>
                        </a:rPr>
                        <a:t>Haddock Icelandic </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a:effectLst/>
                        </a:rPr>
                        <a:t> </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dirty="0">
                          <a:effectLst/>
                        </a:rPr>
                        <a:t>0.45</a:t>
                      </a:r>
                      <a:endParaRPr lang="da-DK" sz="1000" b="0" i="0" u="none" strike="noStrike" dirty="0">
                        <a:solidFill>
                          <a:srgbClr val="000000"/>
                        </a:solidFill>
                        <a:effectLst/>
                        <a:latin typeface="Calibri" panose="020F0502020204030204" pitchFamily="34" charset="0"/>
                      </a:endParaRPr>
                    </a:p>
                  </a:txBody>
                  <a:tcPr marL="3851" marR="3851" marT="3851" marB="0" anchor="b"/>
                </a:tc>
              </a:tr>
              <a:tr h="153471">
                <a:tc>
                  <a:txBody>
                    <a:bodyPr/>
                    <a:lstStyle/>
                    <a:p>
                      <a:pPr algn="l" fontAlgn="b"/>
                      <a:r>
                        <a:rPr lang="da-DK" sz="1000" u="none" strike="noStrike" dirty="0">
                          <a:effectLst/>
                        </a:rPr>
                        <a:t>Haddock Faroe </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a:effectLst/>
                        </a:rPr>
                        <a:t>0.25</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dirty="0">
                          <a:effectLst/>
                        </a:rPr>
                        <a:t>0.29</a:t>
                      </a:r>
                      <a:endParaRPr lang="da-DK" sz="1000" b="0" i="0" u="none" strike="noStrike" dirty="0">
                        <a:solidFill>
                          <a:srgbClr val="000000"/>
                        </a:solidFill>
                        <a:effectLst/>
                        <a:latin typeface="Calibri" panose="020F0502020204030204" pitchFamily="34" charset="0"/>
                      </a:endParaRPr>
                    </a:p>
                  </a:txBody>
                  <a:tcPr marL="3851" marR="3851" marT="3851" marB="0" anchor="b"/>
                </a:tc>
              </a:tr>
              <a:tr h="153471">
                <a:tc>
                  <a:txBody>
                    <a:bodyPr/>
                    <a:lstStyle/>
                    <a:p>
                      <a:pPr algn="l" fontAlgn="b"/>
                      <a:r>
                        <a:rPr lang="da-DK" sz="1000" u="none" strike="noStrike" dirty="0">
                          <a:effectLst/>
                        </a:rPr>
                        <a:t>Haddock Rockall</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a:effectLst/>
                        </a:rPr>
                        <a:t>0.20</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dirty="0">
                          <a:effectLst/>
                        </a:rPr>
                        <a:t>0.31</a:t>
                      </a:r>
                      <a:endParaRPr lang="da-DK" sz="1000" b="0" i="0" u="none" strike="noStrike" dirty="0">
                        <a:solidFill>
                          <a:srgbClr val="000000"/>
                        </a:solidFill>
                        <a:effectLst/>
                        <a:latin typeface="Calibri" panose="020F0502020204030204" pitchFamily="34" charset="0"/>
                      </a:endParaRPr>
                    </a:p>
                  </a:txBody>
                  <a:tcPr marL="3851" marR="3851" marT="3851" marB="0" anchor="b"/>
                </a:tc>
              </a:tr>
              <a:tr h="153471">
                <a:tc>
                  <a:txBody>
                    <a:bodyPr/>
                    <a:lstStyle/>
                    <a:p>
                      <a:pPr algn="l" fontAlgn="b"/>
                      <a:r>
                        <a:rPr lang="da-DK" sz="1000" u="none" strike="noStrike" dirty="0">
                          <a:effectLst/>
                        </a:rPr>
                        <a:t>Haddock Irish Sea</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a:effectLst/>
                        </a:rPr>
                        <a:t>0.27</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dirty="0">
                          <a:effectLst/>
                        </a:rPr>
                        <a:t>0.41</a:t>
                      </a:r>
                      <a:endParaRPr lang="da-DK" sz="1000" b="0" i="0" u="none" strike="noStrike" dirty="0">
                        <a:solidFill>
                          <a:srgbClr val="000000"/>
                        </a:solidFill>
                        <a:effectLst/>
                        <a:latin typeface="Calibri" panose="020F0502020204030204" pitchFamily="34" charset="0"/>
                      </a:endParaRPr>
                    </a:p>
                  </a:txBody>
                  <a:tcPr marL="3851" marR="3851" marT="3851" marB="0" anchor="b"/>
                </a:tc>
              </a:tr>
              <a:tr h="153471">
                <a:tc>
                  <a:txBody>
                    <a:bodyPr/>
                    <a:lstStyle/>
                    <a:p>
                      <a:pPr algn="l" fontAlgn="b"/>
                      <a:r>
                        <a:rPr lang="da-DK" sz="1000" u="none" strike="noStrike" dirty="0">
                          <a:effectLst/>
                        </a:rPr>
                        <a:t>Haddock VIIb-k</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a:effectLst/>
                        </a:rPr>
                        <a:t>0.40</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dirty="0">
                          <a:effectLst/>
                        </a:rPr>
                        <a:t>0.87</a:t>
                      </a:r>
                      <a:endParaRPr lang="da-DK" sz="1000" b="0" i="0" u="none" strike="noStrike" dirty="0">
                        <a:solidFill>
                          <a:srgbClr val="000000"/>
                        </a:solidFill>
                        <a:effectLst/>
                        <a:latin typeface="Calibri" panose="020F0502020204030204" pitchFamily="34" charset="0"/>
                      </a:endParaRPr>
                    </a:p>
                  </a:txBody>
                  <a:tcPr marL="3851" marR="3851" marT="3851" marB="0" anchor="b"/>
                </a:tc>
              </a:tr>
              <a:tr h="153471">
                <a:tc>
                  <a:txBody>
                    <a:bodyPr/>
                    <a:lstStyle/>
                    <a:p>
                      <a:pPr algn="l" fontAlgn="b"/>
                      <a:r>
                        <a:rPr lang="da-DK" sz="1000" u="none" strike="noStrike" dirty="0">
                          <a:effectLst/>
                        </a:rPr>
                        <a:t>Haddock North Sea </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a:effectLst/>
                        </a:rPr>
                        <a:t>0.19</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dirty="0">
                          <a:effectLst/>
                        </a:rPr>
                        <a:t>0.58</a:t>
                      </a:r>
                      <a:endParaRPr lang="da-DK" sz="1000" b="0" i="0" u="none" strike="noStrike" dirty="0">
                        <a:solidFill>
                          <a:srgbClr val="000000"/>
                        </a:solidFill>
                        <a:effectLst/>
                        <a:latin typeface="Calibri" panose="020F0502020204030204" pitchFamily="34" charset="0"/>
                      </a:endParaRPr>
                    </a:p>
                  </a:txBody>
                  <a:tcPr marL="3851" marR="3851" marT="3851" marB="0" anchor="b"/>
                </a:tc>
              </a:tr>
              <a:tr h="153471">
                <a:tc>
                  <a:txBody>
                    <a:bodyPr/>
                    <a:lstStyle/>
                    <a:p>
                      <a:pPr algn="l" fontAlgn="b"/>
                      <a:r>
                        <a:rPr lang="da-DK" sz="1000" u="none" strike="noStrike" dirty="0">
                          <a:effectLst/>
                        </a:rPr>
                        <a:t>Haddock Northeast Arctic</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a:effectLst/>
                        </a:rPr>
                        <a:t>0.35</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dirty="0">
                          <a:effectLst/>
                        </a:rPr>
                        <a:t>0.39</a:t>
                      </a:r>
                      <a:endParaRPr lang="da-DK" sz="1000" b="0" i="0" u="none" strike="noStrike" dirty="0">
                        <a:solidFill>
                          <a:srgbClr val="000000"/>
                        </a:solidFill>
                        <a:effectLst/>
                        <a:latin typeface="Calibri" panose="020F0502020204030204" pitchFamily="34" charset="0"/>
                      </a:endParaRPr>
                    </a:p>
                  </a:txBody>
                  <a:tcPr marL="3851" marR="3851" marT="3851" marB="0" anchor="b"/>
                </a:tc>
              </a:tr>
              <a:tr h="153471">
                <a:tc>
                  <a:txBody>
                    <a:bodyPr/>
                    <a:lstStyle/>
                    <a:p>
                      <a:pPr algn="l" fontAlgn="b"/>
                      <a:r>
                        <a:rPr lang="da-DK" sz="1000" u="none" strike="noStrike" dirty="0">
                          <a:effectLst/>
                        </a:rPr>
                        <a:t>Hake Northern </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a:effectLst/>
                        </a:rPr>
                        <a:t>0.28</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dirty="0">
                          <a:effectLst/>
                        </a:rPr>
                        <a:t>0.61</a:t>
                      </a:r>
                      <a:endParaRPr lang="da-DK" sz="1000" b="0" i="0" u="none" strike="noStrike" dirty="0">
                        <a:solidFill>
                          <a:srgbClr val="000000"/>
                        </a:solidFill>
                        <a:effectLst/>
                        <a:latin typeface="Calibri" panose="020F0502020204030204" pitchFamily="34" charset="0"/>
                      </a:endParaRPr>
                    </a:p>
                  </a:txBody>
                  <a:tcPr marL="3851" marR="3851" marT="3851" marB="0" anchor="b"/>
                </a:tc>
              </a:tr>
              <a:tr h="153471">
                <a:tc>
                  <a:txBody>
                    <a:bodyPr/>
                    <a:lstStyle/>
                    <a:p>
                      <a:pPr algn="l" fontAlgn="b"/>
                      <a:r>
                        <a:rPr lang="da-DK" sz="1000" u="none" strike="noStrike" dirty="0">
                          <a:effectLst/>
                        </a:rPr>
                        <a:t>Hake Southern </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a:effectLst/>
                        </a:rPr>
                        <a:t>0.25</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dirty="0">
                          <a:effectLst/>
                        </a:rPr>
                        <a:t>0.55</a:t>
                      </a:r>
                      <a:endParaRPr lang="da-DK" sz="1000" b="0" i="0" u="none" strike="noStrike" dirty="0">
                        <a:solidFill>
                          <a:srgbClr val="000000"/>
                        </a:solidFill>
                        <a:effectLst/>
                        <a:latin typeface="Calibri" panose="020F0502020204030204" pitchFamily="34" charset="0"/>
                      </a:endParaRPr>
                    </a:p>
                  </a:txBody>
                  <a:tcPr marL="3851" marR="3851" marT="3851" marB="0" anchor="b"/>
                </a:tc>
              </a:tr>
              <a:tr h="153471">
                <a:tc>
                  <a:txBody>
                    <a:bodyPr/>
                    <a:lstStyle/>
                    <a:p>
                      <a:pPr algn="l" fontAlgn="b"/>
                      <a:r>
                        <a:rPr lang="da-DK" sz="1000" u="none" strike="noStrike" dirty="0">
                          <a:effectLst/>
                        </a:rPr>
                        <a:t>Herring Western Baltic </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a:effectLst/>
                        </a:rPr>
                        <a:t>0.32</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dirty="0">
                          <a:effectLst/>
                        </a:rPr>
                        <a:t>0.31</a:t>
                      </a:r>
                      <a:endParaRPr lang="da-DK" sz="1000" b="0" i="0" u="none" strike="noStrike" dirty="0">
                        <a:solidFill>
                          <a:srgbClr val="000000"/>
                        </a:solidFill>
                        <a:effectLst/>
                        <a:latin typeface="Calibri" panose="020F0502020204030204" pitchFamily="34" charset="0"/>
                      </a:endParaRPr>
                    </a:p>
                  </a:txBody>
                  <a:tcPr marL="3851" marR="3851" marT="3851" marB="0" anchor="b"/>
                </a:tc>
              </a:tr>
              <a:tr h="153471">
                <a:tc>
                  <a:txBody>
                    <a:bodyPr/>
                    <a:lstStyle/>
                    <a:p>
                      <a:pPr algn="l" fontAlgn="b"/>
                      <a:r>
                        <a:rPr lang="da-DK" sz="1000" u="none" strike="noStrike" dirty="0">
                          <a:effectLst/>
                        </a:rPr>
                        <a:t>Herring Icelandic </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a:effectLst/>
                        </a:rPr>
                        <a:t>0.22</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dirty="0">
                          <a:effectLst/>
                        </a:rPr>
                        <a:t>0.26</a:t>
                      </a:r>
                      <a:endParaRPr lang="da-DK" sz="1000" b="0" i="0" u="none" strike="noStrike" dirty="0">
                        <a:solidFill>
                          <a:srgbClr val="000000"/>
                        </a:solidFill>
                        <a:effectLst/>
                        <a:latin typeface="Calibri" panose="020F0502020204030204" pitchFamily="34" charset="0"/>
                      </a:endParaRPr>
                    </a:p>
                  </a:txBody>
                  <a:tcPr marL="3851" marR="3851" marT="3851" marB="0" anchor="b"/>
                </a:tc>
              </a:tr>
              <a:tr h="153471">
                <a:tc>
                  <a:txBody>
                    <a:bodyPr/>
                    <a:lstStyle/>
                    <a:p>
                      <a:pPr algn="l" fontAlgn="b"/>
                      <a:r>
                        <a:rPr lang="da-DK" sz="1000" u="none" strike="noStrike" dirty="0">
                          <a:effectLst/>
                        </a:rPr>
                        <a:t>Herring </a:t>
                      </a:r>
                      <a:r>
                        <a:rPr lang="da-DK" sz="1000" u="none" strike="noStrike" dirty="0" smtClean="0">
                          <a:effectLst/>
                        </a:rPr>
                        <a:t>Irish </a:t>
                      </a:r>
                      <a:r>
                        <a:rPr lang="da-DK" sz="1000" u="none" strike="noStrike" dirty="0">
                          <a:effectLst/>
                        </a:rPr>
                        <a:t>Sea</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a:effectLst/>
                        </a:rPr>
                        <a:t>0.26</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dirty="0">
                          <a:effectLst/>
                        </a:rPr>
                        <a:t>0.43</a:t>
                      </a:r>
                      <a:endParaRPr lang="da-DK" sz="1000" b="0" i="0" u="none" strike="noStrike" dirty="0">
                        <a:solidFill>
                          <a:srgbClr val="000000"/>
                        </a:solidFill>
                        <a:effectLst/>
                        <a:latin typeface="Calibri" panose="020F0502020204030204" pitchFamily="34" charset="0"/>
                      </a:endParaRPr>
                    </a:p>
                  </a:txBody>
                  <a:tcPr marL="3851" marR="3851" marT="3851" marB="0" anchor="b"/>
                </a:tc>
              </a:tr>
              <a:tr h="153471">
                <a:tc>
                  <a:txBody>
                    <a:bodyPr/>
                    <a:lstStyle/>
                    <a:p>
                      <a:pPr algn="l" fontAlgn="b"/>
                      <a:r>
                        <a:rPr lang="en-US" sz="1000" u="none" strike="noStrike" dirty="0">
                          <a:effectLst/>
                        </a:rPr>
                        <a:t>Herring Celtic Sea and South of Ireland</a:t>
                      </a:r>
                      <a:endParaRPr lang="en-US"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a:effectLst/>
                        </a:rPr>
                        <a:t>0.26</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dirty="0">
                          <a:effectLst/>
                        </a:rPr>
                        <a:t>0.41</a:t>
                      </a:r>
                      <a:endParaRPr lang="da-DK" sz="1000" b="0" i="0" u="none" strike="noStrike" dirty="0">
                        <a:solidFill>
                          <a:srgbClr val="000000"/>
                        </a:solidFill>
                        <a:effectLst/>
                        <a:latin typeface="Calibri" panose="020F0502020204030204" pitchFamily="34" charset="0"/>
                      </a:endParaRPr>
                    </a:p>
                  </a:txBody>
                  <a:tcPr marL="3851" marR="3851" marT="3851" marB="0" anchor="b"/>
                </a:tc>
              </a:tr>
              <a:tr h="153471">
                <a:tc>
                  <a:txBody>
                    <a:bodyPr/>
                    <a:lstStyle/>
                    <a:p>
                      <a:pPr algn="l" fontAlgn="b"/>
                      <a:r>
                        <a:rPr lang="da-DK" sz="1000" u="none" strike="noStrike" dirty="0">
                          <a:effectLst/>
                        </a:rPr>
                        <a:t>Herring North Sea </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a:effectLst/>
                        </a:rPr>
                        <a:t>0.33</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dirty="0">
                          <a:effectLst/>
                        </a:rPr>
                        <a:t>0.46</a:t>
                      </a:r>
                      <a:endParaRPr lang="da-DK" sz="1000" b="0" i="0" u="none" strike="noStrike" dirty="0">
                        <a:solidFill>
                          <a:srgbClr val="000000"/>
                        </a:solidFill>
                        <a:effectLst/>
                        <a:latin typeface="Calibri" panose="020F0502020204030204" pitchFamily="34" charset="0"/>
                      </a:endParaRPr>
                    </a:p>
                  </a:txBody>
                  <a:tcPr marL="3851" marR="3851" marT="3851" marB="0" anchor="b"/>
                </a:tc>
              </a:tr>
              <a:tr h="153471">
                <a:tc>
                  <a:txBody>
                    <a:bodyPr/>
                    <a:lstStyle/>
                    <a:p>
                      <a:pPr algn="l" fontAlgn="b"/>
                      <a:r>
                        <a:rPr lang="da-DK" sz="1000" u="none" strike="noStrike" dirty="0">
                          <a:effectLst/>
                        </a:rPr>
                        <a:t>Herring Gulf of Riga</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a:effectLst/>
                        </a:rPr>
                        <a:t>0.32</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dirty="0">
                          <a:effectLst/>
                        </a:rPr>
                        <a:t>0.42</a:t>
                      </a:r>
                      <a:endParaRPr lang="da-DK" sz="1000" b="0" i="0" u="none" strike="noStrike" dirty="0">
                        <a:solidFill>
                          <a:srgbClr val="000000"/>
                        </a:solidFill>
                        <a:effectLst/>
                        <a:latin typeface="Calibri" panose="020F0502020204030204" pitchFamily="34" charset="0"/>
                      </a:endParaRPr>
                    </a:p>
                  </a:txBody>
                  <a:tcPr marL="3851" marR="3851" marT="3851" marB="0" anchor="b"/>
                </a:tc>
              </a:tr>
              <a:tr h="153471">
                <a:tc>
                  <a:txBody>
                    <a:bodyPr/>
                    <a:lstStyle/>
                    <a:p>
                      <a:pPr algn="l" fontAlgn="b"/>
                      <a:r>
                        <a:rPr lang="da-DK" sz="1000" u="none" strike="noStrike" dirty="0">
                          <a:effectLst/>
                        </a:rPr>
                        <a:t>Herring 25–29, 32 xGoR </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a:effectLst/>
                        </a:rPr>
                        <a:t>0.22</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dirty="0">
                          <a:effectLst/>
                        </a:rPr>
                        <a:t>0.28</a:t>
                      </a:r>
                      <a:endParaRPr lang="da-DK" sz="1000" b="0" i="0" u="none" strike="noStrike" dirty="0">
                        <a:solidFill>
                          <a:srgbClr val="000000"/>
                        </a:solidFill>
                        <a:effectLst/>
                        <a:latin typeface="Calibri" panose="020F0502020204030204" pitchFamily="34" charset="0"/>
                      </a:endParaRPr>
                    </a:p>
                  </a:txBody>
                  <a:tcPr marL="3851" marR="3851" marT="3851" marB="0" anchor="b"/>
                </a:tc>
              </a:tr>
              <a:tr h="153471">
                <a:tc>
                  <a:txBody>
                    <a:bodyPr/>
                    <a:lstStyle/>
                    <a:p>
                      <a:pPr algn="l" fontAlgn="b"/>
                      <a:r>
                        <a:rPr lang="da-DK" sz="1000" u="none" strike="noStrike">
                          <a:effectLst/>
                        </a:rPr>
                        <a:t>Mackerel </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a:effectLst/>
                        </a:rPr>
                        <a:t>0.22</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dirty="0" smtClean="0">
                          <a:effectLst/>
                        </a:rPr>
                        <a:t>0.37</a:t>
                      </a:r>
                      <a:endParaRPr lang="da-DK" sz="1000" b="0" i="0" u="none" strike="noStrike" dirty="0">
                        <a:solidFill>
                          <a:srgbClr val="000000"/>
                        </a:solidFill>
                        <a:effectLst/>
                        <a:latin typeface="Calibri" panose="020F0502020204030204" pitchFamily="34" charset="0"/>
                      </a:endParaRPr>
                    </a:p>
                  </a:txBody>
                  <a:tcPr marL="3851" marR="3851" marT="3851" marB="0" anchor="b"/>
                </a:tc>
              </a:tr>
              <a:tr h="153471">
                <a:tc>
                  <a:txBody>
                    <a:bodyPr/>
                    <a:lstStyle/>
                    <a:p>
                      <a:pPr algn="l" fontAlgn="b"/>
                      <a:r>
                        <a:rPr lang="da-DK" sz="1000" u="none" strike="noStrike" dirty="0">
                          <a:effectLst/>
                        </a:rPr>
                        <a:t>Plaice E Channel</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a:effectLst/>
                        </a:rPr>
                        <a:t>0.25</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dirty="0">
                          <a:effectLst/>
                        </a:rPr>
                        <a:t>0.26</a:t>
                      </a:r>
                      <a:endParaRPr lang="da-DK" sz="1000" b="0" i="0" u="none" strike="noStrike" dirty="0">
                        <a:solidFill>
                          <a:srgbClr val="000000"/>
                        </a:solidFill>
                        <a:effectLst/>
                        <a:latin typeface="Calibri" panose="020F0502020204030204" pitchFamily="34" charset="0"/>
                      </a:endParaRPr>
                    </a:p>
                  </a:txBody>
                  <a:tcPr marL="3851" marR="3851" marT="3851" marB="0" anchor="b"/>
                </a:tc>
              </a:tr>
              <a:tr h="153471">
                <a:tc>
                  <a:txBody>
                    <a:bodyPr/>
                    <a:lstStyle/>
                    <a:p>
                      <a:pPr algn="l" fontAlgn="b"/>
                      <a:r>
                        <a:rPr lang="da-DK" sz="1000" u="none" strike="noStrike" dirty="0">
                          <a:effectLst/>
                        </a:rPr>
                        <a:t>Plaice Kattegat Sund</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dirty="0">
                          <a:effectLst/>
                        </a:rPr>
                        <a:t>0.37</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dirty="0">
                          <a:effectLst/>
                        </a:rPr>
                        <a:t>0.55</a:t>
                      </a:r>
                      <a:endParaRPr lang="da-DK" sz="1000" b="0" i="0" u="none" strike="noStrike" dirty="0">
                        <a:solidFill>
                          <a:srgbClr val="000000"/>
                        </a:solidFill>
                        <a:effectLst/>
                        <a:latin typeface="Calibri" panose="020F0502020204030204" pitchFamily="34" charset="0"/>
                      </a:endParaRPr>
                    </a:p>
                  </a:txBody>
                  <a:tcPr marL="3851" marR="3851" marT="3851" marB="0" anchor="b"/>
                </a:tc>
              </a:tr>
              <a:tr h="153471">
                <a:tc>
                  <a:txBody>
                    <a:bodyPr/>
                    <a:lstStyle/>
                    <a:p>
                      <a:pPr algn="l" fontAlgn="b"/>
                      <a:r>
                        <a:rPr lang="da-DK" sz="1000" u="none" strike="noStrike">
                          <a:effectLst/>
                        </a:rPr>
                        <a:t>Plaice North Sea</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dirty="0">
                          <a:effectLst/>
                        </a:rPr>
                        <a:t>0.19</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dirty="0">
                          <a:effectLst/>
                        </a:rPr>
                        <a:t>0.42</a:t>
                      </a:r>
                      <a:endParaRPr lang="da-DK" sz="1000" b="0" i="0" u="none" strike="noStrike" dirty="0">
                        <a:solidFill>
                          <a:srgbClr val="000000"/>
                        </a:solidFill>
                        <a:effectLst/>
                        <a:latin typeface="Calibri" panose="020F0502020204030204" pitchFamily="34" charset="0"/>
                      </a:endParaRPr>
                    </a:p>
                  </a:txBody>
                  <a:tcPr marL="3851" marR="3851" marT="3851" marB="0" anchor="b"/>
                </a:tc>
              </a:tr>
              <a:tr h="153471">
                <a:tc>
                  <a:txBody>
                    <a:bodyPr/>
                    <a:lstStyle/>
                    <a:p>
                      <a:pPr algn="l" fontAlgn="b"/>
                      <a:r>
                        <a:rPr lang="da-DK" sz="1000" u="none" strike="noStrike">
                          <a:effectLst/>
                        </a:rPr>
                        <a:t>Saithe Icelandic </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dirty="0">
                          <a:effectLst/>
                        </a:rPr>
                        <a:t> </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dirty="0">
                          <a:effectLst/>
                        </a:rPr>
                        <a:t>0.30</a:t>
                      </a:r>
                      <a:endParaRPr lang="da-DK" sz="1000" b="0" i="0" u="none" strike="noStrike" dirty="0">
                        <a:solidFill>
                          <a:srgbClr val="000000"/>
                        </a:solidFill>
                        <a:effectLst/>
                        <a:latin typeface="Calibri" panose="020F0502020204030204" pitchFamily="34" charset="0"/>
                      </a:endParaRPr>
                    </a:p>
                  </a:txBody>
                  <a:tcPr marL="3851" marR="3851" marT="3851" marB="0" anchor="b"/>
                </a:tc>
              </a:tr>
              <a:tr h="153471">
                <a:tc>
                  <a:txBody>
                    <a:bodyPr/>
                    <a:lstStyle/>
                    <a:p>
                      <a:pPr algn="l" fontAlgn="b"/>
                      <a:r>
                        <a:rPr lang="da-DK" sz="1000" u="none" strike="noStrike">
                          <a:effectLst/>
                        </a:rPr>
                        <a:t>Saithe Faroe </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dirty="0">
                          <a:effectLst/>
                        </a:rPr>
                        <a:t>0.30</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dirty="0">
                          <a:effectLst/>
                        </a:rPr>
                        <a:t>0.36</a:t>
                      </a:r>
                      <a:endParaRPr lang="da-DK" sz="1000" b="0" i="0" u="none" strike="noStrike" dirty="0">
                        <a:solidFill>
                          <a:srgbClr val="000000"/>
                        </a:solidFill>
                        <a:effectLst/>
                        <a:latin typeface="Calibri" panose="020F0502020204030204" pitchFamily="34" charset="0"/>
                      </a:endParaRPr>
                    </a:p>
                  </a:txBody>
                  <a:tcPr marL="3851" marR="3851" marT="3851" marB="0" anchor="b"/>
                </a:tc>
              </a:tr>
              <a:tr h="153471">
                <a:tc>
                  <a:txBody>
                    <a:bodyPr/>
                    <a:lstStyle/>
                    <a:p>
                      <a:pPr algn="l" fontAlgn="b"/>
                      <a:r>
                        <a:rPr lang="da-DK" sz="1000" u="none" strike="noStrike">
                          <a:effectLst/>
                        </a:rPr>
                        <a:t>Saithe North Sea etc.</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dirty="0">
                          <a:effectLst/>
                        </a:rPr>
                        <a:t>0.36</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dirty="0">
                          <a:effectLst/>
                        </a:rPr>
                        <a:t>0.44</a:t>
                      </a:r>
                      <a:endParaRPr lang="da-DK" sz="1000" b="0" i="0" u="none" strike="noStrike" dirty="0">
                        <a:solidFill>
                          <a:srgbClr val="000000"/>
                        </a:solidFill>
                        <a:effectLst/>
                        <a:latin typeface="Calibri" panose="020F0502020204030204" pitchFamily="34" charset="0"/>
                      </a:endParaRPr>
                    </a:p>
                  </a:txBody>
                  <a:tcPr marL="3851" marR="3851" marT="3851" marB="0" anchor="b"/>
                </a:tc>
              </a:tr>
              <a:tr h="153471">
                <a:tc>
                  <a:txBody>
                    <a:bodyPr/>
                    <a:lstStyle/>
                    <a:p>
                      <a:pPr algn="l" fontAlgn="b"/>
                      <a:r>
                        <a:rPr lang="da-DK" sz="1000" u="none" strike="noStrike">
                          <a:effectLst/>
                        </a:rPr>
                        <a:t>Saithe Northeast Arctic</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dirty="0">
                          <a:effectLst/>
                        </a:rPr>
                        <a:t> </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dirty="0">
                          <a:effectLst/>
                        </a:rPr>
                        <a:t>0.40</a:t>
                      </a:r>
                      <a:endParaRPr lang="da-DK" sz="1000" b="0" i="0" u="none" strike="noStrike" dirty="0">
                        <a:solidFill>
                          <a:srgbClr val="000000"/>
                        </a:solidFill>
                        <a:effectLst/>
                        <a:latin typeface="Calibri" panose="020F0502020204030204" pitchFamily="34" charset="0"/>
                      </a:endParaRPr>
                    </a:p>
                  </a:txBody>
                  <a:tcPr marL="3851" marR="3851" marT="3851" marB="0" anchor="b"/>
                </a:tc>
              </a:tr>
              <a:tr h="153471">
                <a:tc>
                  <a:txBody>
                    <a:bodyPr/>
                    <a:lstStyle/>
                    <a:p>
                      <a:pPr algn="l" fontAlgn="b"/>
                      <a:r>
                        <a:rPr lang="da-DK" sz="1000" u="none" strike="noStrike">
                          <a:effectLst/>
                        </a:rPr>
                        <a:t>Sole Irish Sea</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dirty="0">
                          <a:effectLst/>
                        </a:rPr>
                        <a:t>0.20</a:t>
                      </a:r>
                      <a:endParaRPr lang="da-DK" sz="1000" b="0" i="0" u="none" strike="noStrike" dirty="0">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dirty="0">
                          <a:effectLst/>
                        </a:rPr>
                        <a:t>0.22</a:t>
                      </a:r>
                      <a:endParaRPr lang="da-DK" sz="1000" b="0" i="0" u="none" strike="noStrike" dirty="0">
                        <a:solidFill>
                          <a:srgbClr val="000000"/>
                        </a:solidFill>
                        <a:effectLst/>
                        <a:latin typeface="Calibri" panose="020F0502020204030204" pitchFamily="34" charset="0"/>
                      </a:endParaRPr>
                    </a:p>
                  </a:txBody>
                  <a:tcPr marL="3851" marR="3851" marT="3851" marB="0" anchor="b"/>
                </a:tc>
              </a:tr>
              <a:tr h="153471">
                <a:tc>
                  <a:txBody>
                    <a:bodyPr/>
                    <a:lstStyle/>
                    <a:p>
                      <a:pPr algn="l" fontAlgn="b"/>
                      <a:r>
                        <a:rPr lang="da-DK" sz="1000" u="none" strike="noStrike">
                          <a:effectLst/>
                        </a:rPr>
                        <a:t>Sole Eastern Channel</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a:effectLst/>
                        </a:rPr>
                        <a:t>0.30</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dirty="0">
                          <a:effectLst/>
                        </a:rPr>
                        <a:t>0.61</a:t>
                      </a:r>
                      <a:endParaRPr lang="da-DK" sz="1000" b="0" i="0" u="none" strike="noStrike" dirty="0">
                        <a:solidFill>
                          <a:srgbClr val="000000"/>
                        </a:solidFill>
                        <a:effectLst/>
                        <a:latin typeface="Calibri" panose="020F0502020204030204" pitchFamily="34" charset="0"/>
                      </a:endParaRPr>
                    </a:p>
                  </a:txBody>
                  <a:tcPr marL="3851" marR="3851" marT="3851" marB="0" anchor="b"/>
                </a:tc>
              </a:tr>
              <a:tr h="153471">
                <a:tc>
                  <a:txBody>
                    <a:bodyPr/>
                    <a:lstStyle/>
                    <a:p>
                      <a:pPr algn="l" fontAlgn="b"/>
                      <a:r>
                        <a:rPr lang="da-DK" sz="1000" u="none" strike="noStrike">
                          <a:effectLst/>
                        </a:rPr>
                        <a:t>Sole Western Channel</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a:effectLst/>
                        </a:rPr>
                        <a:t>0.29</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dirty="0">
                          <a:effectLst/>
                        </a:rPr>
                        <a:t>0.23</a:t>
                      </a:r>
                      <a:endParaRPr lang="da-DK" sz="1000" b="0" i="0" u="none" strike="noStrike" dirty="0">
                        <a:solidFill>
                          <a:srgbClr val="000000"/>
                        </a:solidFill>
                        <a:effectLst/>
                        <a:latin typeface="Calibri" panose="020F0502020204030204" pitchFamily="34" charset="0"/>
                      </a:endParaRPr>
                    </a:p>
                  </a:txBody>
                  <a:tcPr marL="3851" marR="3851" marT="3851" marB="0" anchor="b"/>
                </a:tc>
              </a:tr>
              <a:tr h="153471">
                <a:tc>
                  <a:txBody>
                    <a:bodyPr/>
                    <a:lstStyle/>
                    <a:p>
                      <a:pPr algn="l" fontAlgn="b"/>
                      <a:r>
                        <a:rPr lang="en-US" sz="1000" u="none" strike="noStrike">
                          <a:effectLst/>
                        </a:rPr>
                        <a:t>Sole Bristol Chanel Celtic Sea </a:t>
                      </a:r>
                      <a:endParaRPr lang="en-US" sz="1000" b="0" i="0" u="none" strike="noStrike">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a:effectLst/>
                        </a:rPr>
                        <a:t>0.27</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dirty="0">
                          <a:effectLst/>
                        </a:rPr>
                        <a:t>0.39</a:t>
                      </a:r>
                      <a:endParaRPr lang="da-DK" sz="1000" b="0" i="0" u="none" strike="noStrike" dirty="0">
                        <a:solidFill>
                          <a:srgbClr val="000000"/>
                        </a:solidFill>
                        <a:effectLst/>
                        <a:latin typeface="Calibri" panose="020F0502020204030204" pitchFamily="34" charset="0"/>
                      </a:endParaRPr>
                    </a:p>
                  </a:txBody>
                  <a:tcPr marL="3851" marR="3851" marT="3851" marB="0" anchor="b"/>
                </a:tc>
              </a:tr>
              <a:tr h="153471">
                <a:tc>
                  <a:txBody>
                    <a:bodyPr/>
                    <a:lstStyle/>
                    <a:p>
                      <a:pPr algn="l" fontAlgn="b"/>
                      <a:r>
                        <a:rPr lang="da-DK" sz="1000" u="none" strike="noStrike">
                          <a:effectLst/>
                        </a:rPr>
                        <a:t>Sole Kattegat</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a:effectLst/>
                        </a:rPr>
                        <a:t>0.23</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dirty="0">
                          <a:effectLst/>
                        </a:rPr>
                        <a:t>0.32</a:t>
                      </a:r>
                      <a:endParaRPr lang="da-DK" sz="1000" b="0" i="0" u="none" strike="noStrike" dirty="0">
                        <a:solidFill>
                          <a:srgbClr val="000000"/>
                        </a:solidFill>
                        <a:effectLst/>
                        <a:latin typeface="Calibri" panose="020F0502020204030204" pitchFamily="34" charset="0"/>
                      </a:endParaRPr>
                    </a:p>
                  </a:txBody>
                  <a:tcPr marL="3851" marR="3851" marT="3851" marB="0" anchor="b"/>
                </a:tc>
              </a:tr>
              <a:tr h="153471">
                <a:tc>
                  <a:txBody>
                    <a:bodyPr/>
                    <a:lstStyle/>
                    <a:p>
                      <a:pPr algn="l" fontAlgn="b"/>
                      <a:r>
                        <a:rPr lang="da-DK" sz="1000" u="none" strike="noStrike">
                          <a:effectLst/>
                        </a:rPr>
                        <a:t>Sole Bay of Biscay</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a:effectLst/>
                        </a:rPr>
                        <a:t>0.33</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dirty="0">
                          <a:effectLst/>
                        </a:rPr>
                        <a:t>0.40</a:t>
                      </a:r>
                      <a:endParaRPr lang="da-DK" sz="1000" b="0" i="0" u="none" strike="noStrike" dirty="0">
                        <a:solidFill>
                          <a:srgbClr val="000000"/>
                        </a:solidFill>
                        <a:effectLst/>
                        <a:latin typeface="Calibri" panose="020F0502020204030204" pitchFamily="34" charset="0"/>
                      </a:endParaRPr>
                    </a:p>
                  </a:txBody>
                  <a:tcPr marL="3851" marR="3851" marT="3851" marB="0" anchor="b"/>
                </a:tc>
              </a:tr>
              <a:tr h="153471">
                <a:tc>
                  <a:txBody>
                    <a:bodyPr/>
                    <a:lstStyle/>
                    <a:p>
                      <a:pPr algn="l" fontAlgn="b"/>
                      <a:r>
                        <a:rPr lang="da-DK" sz="1000" u="none" strike="noStrike">
                          <a:effectLst/>
                        </a:rPr>
                        <a:t>Sole North Sea</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a:effectLst/>
                        </a:rPr>
                        <a:t>0.20</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dirty="0">
                          <a:effectLst/>
                        </a:rPr>
                        <a:t>0.40</a:t>
                      </a:r>
                      <a:endParaRPr lang="da-DK" sz="1000" b="0" i="0" u="none" strike="noStrike" dirty="0">
                        <a:solidFill>
                          <a:srgbClr val="000000"/>
                        </a:solidFill>
                        <a:effectLst/>
                        <a:latin typeface="Calibri" panose="020F0502020204030204" pitchFamily="34" charset="0"/>
                      </a:endParaRPr>
                    </a:p>
                  </a:txBody>
                  <a:tcPr marL="3851" marR="3851" marT="3851" marB="0" anchor="b"/>
                </a:tc>
              </a:tr>
              <a:tr h="153471">
                <a:tc>
                  <a:txBody>
                    <a:bodyPr/>
                    <a:lstStyle/>
                    <a:p>
                      <a:pPr algn="l" fontAlgn="b"/>
                      <a:r>
                        <a:rPr lang="da-DK" sz="1000" u="none" strike="noStrike">
                          <a:effectLst/>
                        </a:rPr>
                        <a:t>Sprat Baltic Sea</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a:effectLst/>
                        </a:rPr>
                        <a:t>0.26</a:t>
                      </a:r>
                      <a:endParaRPr lang="da-DK" sz="1000" b="0" i="0" u="none" strike="noStrike">
                        <a:solidFill>
                          <a:srgbClr val="000000"/>
                        </a:solidFill>
                        <a:effectLst/>
                        <a:latin typeface="Calibri" panose="020F0502020204030204" pitchFamily="34" charset="0"/>
                      </a:endParaRPr>
                    </a:p>
                  </a:txBody>
                  <a:tcPr marL="3851" marR="3851" marT="3851" marB="0" anchor="b"/>
                </a:tc>
                <a:tc>
                  <a:txBody>
                    <a:bodyPr/>
                    <a:lstStyle/>
                    <a:p>
                      <a:pPr algn="ctr" fontAlgn="b"/>
                      <a:r>
                        <a:rPr lang="da-DK" sz="1000" u="none" strike="noStrike" dirty="0">
                          <a:effectLst/>
                        </a:rPr>
                        <a:t>0.40</a:t>
                      </a:r>
                      <a:endParaRPr lang="da-DK" sz="1000" b="0" i="0" u="none" strike="noStrike" dirty="0">
                        <a:solidFill>
                          <a:srgbClr val="000000"/>
                        </a:solidFill>
                        <a:effectLst/>
                        <a:latin typeface="Calibri" panose="020F0502020204030204" pitchFamily="34" charset="0"/>
                      </a:endParaRPr>
                    </a:p>
                  </a:txBody>
                  <a:tcPr marL="3851" marR="3851" marT="3851" marB="0" anchor="b"/>
                </a:tc>
              </a:tr>
            </a:tbl>
          </a:graphicData>
        </a:graphic>
      </p:graphicFrame>
      <p:sp>
        <p:nvSpPr>
          <p:cNvPr id="10" name="Rounded Rectangle 9"/>
          <p:cNvSpPr/>
          <p:nvPr/>
        </p:nvSpPr>
        <p:spPr>
          <a:xfrm>
            <a:off x="9174480" y="146909"/>
            <a:ext cx="1371600" cy="671109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4932493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No forage fish stocks included</a:t>
            </a:r>
            <a:endParaRPr lang="da-DK" dirty="0"/>
          </a:p>
        </p:txBody>
      </p:sp>
      <p:sp>
        <p:nvSpPr>
          <p:cNvPr id="3" name="Content Placeholder 2"/>
          <p:cNvSpPr>
            <a:spLocks noGrp="1"/>
          </p:cNvSpPr>
          <p:nvPr>
            <p:ph idx="1"/>
          </p:nvPr>
        </p:nvSpPr>
        <p:spPr/>
        <p:txBody>
          <a:bodyPr/>
          <a:lstStyle/>
          <a:p>
            <a:r>
              <a:rPr lang="da-DK" dirty="0" smtClean="0"/>
              <a:t>These are too influenced by the changed biomass of the data rich stocks over time. </a:t>
            </a:r>
            <a:r>
              <a:rPr lang="en-US" dirty="0" smtClean="0"/>
              <a:t>However</a:t>
            </a:r>
            <a:r>
              <a:rPr lang="en-US" dirty="0"/>
              <a:t>, by adopting the new </a:t>
            </a:r>
            <a:r>
              <a:rPr lang="en-US" dirty="0" err="1"/>
              <a:t>Fmsy</a:t>
            </a:r>
            <a:r>
              <a:rPr lang="en-US" dirty="0"/>
              <a:t> values the stock biomass of the data rich stocks will be smaller </a:t>
            </a:r>
            <a:r>
              <a:rPr lang="da-DK" dirty="0">
                <a:sym typeface="Wingdings" panose="05000000000000000000" pitchFamily="2" charset="2"/>
              </a:rPr>
              <a:t></a:t>
            </a:r>
            <a:r>
              <a:rPr lang="en-US" dirty="0"/>
              <a:t> more forage fish will survive </a:t>
            </a:r>
            <a:r>
              <a:rPr lang="da-DK" dirty="0">
                <a:sym typeface="Wingdings" panose="05000000000000000000" pitchFamily="2" charset="2"/>
              </a:rPr>
              <a:t></a:t>
            </a:r>
            <a:r>
              <a:rPr lang="en-US" dirty="0"/>
              <a:t>  improved </a:t>
            </a:r>
            <a:r>
              <a:rPr lang="en-US" dirty="0" smtClean="0"/>
              <a:t>fishing </a:t>
            </a:r>
            <a:r>
              <a:rPr lang="en-US" dirty="0"/>
              <a:t>prospects  ....a positive side </a:t>
            </a:r>
            <a:r>
              <a:rPr lang="en-US" dirty="0" smtClean="0"/>
              <a:t>effect. </a:t>
            </a:r>
            <a:endParaRPr lang="da-DK" dirty="0"/>
          </a:p>
        </p:txBody>
      </p:sp>
    </p:spTree>
    <p:extLst>
      <p:ext uri="{BB962C8B-B14F-4D97-AF65-F5344CB8AC3E}">
        <p14:creationId xmlns:p14="http://schemas.microsoft.com/office/powerpoint/2010/main" val="23732082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3015772" y="2070100"/>
            <a:ext cx="6384449" cy="3842571"/>
          </a:xfrm>
          <a:prstGeom prst="rect">
            <a:avLst/>
          </a:prstGeom>
        </p:spPr>
      </p:pic>
      <p:sp>
        <p:nvSpPr>
          <p:cNvPr id="2" name="Title 1"/>
          <p:cNvSpPr>
            <a:spLocks noGrp="1"/>
          </p:cNvSpPr>
          <p:nvPr>
            <p:ph type="title"/>
          </p:nvPr>
        </p:nvSpPr>
        <p:spPr/>
        <p:txBody>
          <a:bodyPr/>
          <a:lstStyle/>
          <a:p>
            <a:r>
              <a:rPr lang="da-DK" dirty="0" smtClean="0"/>
              <a:t>Urgent actions needed – about 4 million t of catch is foregone each year!</a:t>
            </a:r>
            <a:endParaRPr lang="da-DK" dirty="0"/>
          </a:p>
        </p:txBody>
      </p:sp>
      <p:sp>
        <p:nvSpPr>
          <p:cNvPr id="5" name="Up Arrow 4"/>
          <p:cNvSpPr/>
          <p:nvPr/>
        </p:nvSpPr>
        <p:spPr>
          <a:xfrm>
            <a:off x="4851400" y="3619500"/>
            <a:ext cx="111483" cy="1485900"/>
          </a:xfrm>
          <a:prstGeom prst="upArrow">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Up Arrow 5"/>
          <p:cNvSpPr/>
          <p:nvPr/>
        </p:nvSpPr>
        <p:spPr>
          <a:xfrm>
            <a:off x="5750165" y="2971800"/>
            <a:ext cx="127001" cy="21336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TextBox 7"/>
          <p:cNvSpPr txBox="1"/>
          <p:nvPr/>
        </p:nvSpPr>
        <p:spPr>
          <a:xfrm>
            <a:off x="4031471" y="2866122"/>
            <a:ext cx="1168400" cy="923330"/>
          </a:xfrm>
          <a:prstGeom prst="rect">
            <a:avLst/>
          </a:prstGeom>
          <a:noFill/>
        </p:spPr>
        <p:txBody>
          <a:bodyPr wrap="square" rtlCol="0">
            <a:spAutoFit/>
          </a:bodyPr>
          <a:lstStyle/>
          <a:p>
            <a:r>
              <a:rPr lang="da-DK" dirty="0" smtClean="0"/>
              <a:t>Current single species</a:t>
            </a:r>
            <a:endParaRPr lang="da-DK" dirty="0"/>
          </a:p>
        </p:txBody>
      </p:sp>
      <p:sp>
        <p:nvSpPr>
          <p:cNvPr id="10" name="TextBox 9"/>
          <p:cNvSpPr txBox="1"/>
          <p:nvPr/>
        </p:nvSpPr>
        <p:spPr>
          <a:xfrm>
            <a:off x="4955637" y="2030085"/>
            <a:ext cx="1716058" cy="646331"/>
          </a:xfrm>
          <a:prstGeom prst="rect">
            <a:avLst/>
          </a:prstGeom>
          <a:noFill/>
        </p:spPr>
        <p:txBody>
          <a:bodyPr wrap="square" rtlCol="0">
            <a:spAutoFit/>
          </a:bodyPr>
          <a:lstStyle/>
          <a:p>
            <a:r>
              <a:rPr lang="da-DK" dirty="0" smtClean="0"/>
              <a:t>Towards Ecosystem Fmsy</a:t>
            </a:r>
            <a:endParaRPr lang="da-DK" dirty="0"/>
          </a:p>
        </p:txBody>
      </p:sp>
      <p:sp>
        <p:nvSpPr>
          <p:cNvPr id="3" name="Up-Down Arrow 2"/>
          <p:cNvSpPr/>
          <p:nvPr/>
        </p:nvSpPr>
        <p:spPr>
          <a:xfrm>
            <a:off x="5271338" y="3015813"/>
            <a:ext cx="212840" cy="647700"/>
          </a:xfrm>
          <a:prstGeom prst="up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cxnSp>
        <p:nvCxnSpPr>
          <p:cNvPr id="12" name="Straight Connector 11"/>
          <p:cNvCxnSpPr/>
          <p:nvPr/>
        </p:nvCxnSpPr>
        <p:spPr>
          <a:xfrm>
            <a:off x="4955637" y="3663513"/>
            <a:ext cx="886363" cy="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955637" y="3015813"/>
            <a:ext cx="893609" cy="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8562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0" y="1990725"/>
            <a:ext cx="10515600" cy="1325563"/>
          </a:xfrm>
        </p:spPr>
        <p:txBody>
          <a:bodyPr>
            <a:normAutofit fontScale="90000"/>
          </a:bodyPr>
          <a:lstStyle/>
          <a:p>
            <a:r>
              <a:rPr lang="da-DK" sz="3600" dirty="0" smtClean="0"/>
              <a:t>We see a problem with the current Fmsy values – they are biased downwards and not using the available ecosystem science</a:t>
            </a:r>
            <a:r>
              <a:rPr lang="da-DK" dirty="0" smtClean="0"/>
              <a:t>. </a:t>
            </a:r>
            <a:br>
              <a:rPr lang="da-DK" dirty="0" smtClean="0"/>
            </a:br>
            <a:r>
              <a:rPr lang="da-DK" dirty="0"/>
              <a:t/>
            </a:r>
            <a:br>
              <a:rPr lang="da-DK" dirty="0"/>
            </a:br>
            <a:r>
              <a:rPr lang="da-DK" sz="3600" dirty="0" smtClean="0"/>
              <a:t>There are probably several ways to rectify it </a:t>
            </a:r>
            <a:br>
              <a:rPr lang="da-DK" sz="3600" dirty="0" smtClean="0"/>
            </a:br>
            <a:r>
              <a:rPr lang="da-DK" sz="3600" dirty="0"/>
              <a:t> </a:t>
            </a:r>
            <a:r>
              <a:rPr lang="da-DK" sz="3600" dirty="0" smtClean="0"/>
              <a:t>    </a:t>
            </a:r>
            <a:r>
              <a:rPr lang="da-DK" sz="3100" dirty="0" smtClean="0"/>
              <a:t>...but it is pretty urgent </a:t>
            </a:r>
            <a:r>
              <a:rPr lang="da-DK" dirty="0" smtClean="0"/>
              <a:t/>
            </a:r>
            <a:br>
              <a:rPr lang="da-DK" dirty="0" smtClean="0"/>
            </a:br>
            <a:r>
              <a:rPr lang="da-DK" dirty="0"/>
              <a:t/>
            </a:r>
            <a:br>
              <a:rPr lang="da-DK" dirty="0"/>
            </a:br>
            <a:r>
              <a:rPr lang="da-DK" sz="3600" dirty="0" smtClean="0"/>
              <a:t>We intend to propose this set of Fmsy values - that has no bias known to science and are using the available ecosystem science</a:t>
            </a:r>
            <a:br>
              <a:rPr lang="da-DK" sz="3600" dirty="0" smtClean="0"/>
            </a:br>
            <a:r>
              <a:rPr lang="da-DK" sz="3600" dirty="0"/>
              <a:t> </a:t>
            </a:r>
            <a:r>
              <a:rPr lang="da-DK" sz="3600" dirty="0" smtClean="0"/>
              <a:t>    ...</a:t>
            </a:r>
            <a:r>
              <a:rPr lang="da-DK" sz="3200" dirty="0" smtClean="0"/>
              <a:t> </a:t>
            </a:r>
            <a:r>
              <a:rPr lang="da-DK" sz="3200" dirty="0"/>
              <a:t>it is very easily </a:t>
            </a:r>
            <a:r>
              <a:rPr lang="da-DK" sz="3200" dirty="0" smtClean="0"/>
              <a:t>done...</a:t>
            </a:r>
            <a:endParaRPr lang="da-DK" sz="3600" dirty="0"/>
          </a:p>
        </p:txBody>
      </p:sp>
    </p:spTree>
    <p:extLst>
      <p:ext uri="{BB962C8B-B14F-4D97-AF65-F5344CB8AC3E}">
        <p14:creationId xmlns:p14="http://schemas.microsoft.com/office/powerpoint/2010/main" val="23092379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784" y="2322892"/>
            <a:ext cx="2892552" cy="3379408"/>
          </a:xfrm>
        </p:spPr>
        <p:txBody>
          <a:bodyPr>
            <a:normAutofit fontScale="90000"/>
          </a:bodyPr>
          <a:lstStyle/>
          <a:p>
            <a:r>
              <a:rPr lang="da-DK" sz="3100" dirty="0" smtClean="0"/>
              <a:t>”Business as usual”  except with new Fmsy values </a:t>
            </a:r>
            <a:br>
              <a:rPr lang="da-DK" sz="3100" dirty="0" smtClean="0"/>
            </a:br>
            <a:r>
              <a:rPr lang="da-DK" sz="3100" dirty="0"/>
              <a:t/>
            </a:r>
            <a:br>
              <a:rPr lang="da-DK" sz="3100" dirty="0"/>
            </a:br>
            <a:r>
              <a:rPr lang="da-DK" sz="3100" dirty="0" smtClean="0"/>
              <a:t>-- still use the ICES HCR – so the risk to stock collapse very small !!</a:t>
            </a:r>
            <a:r>
              <a:rPr lang="da-DK" sz="3100" dirty="0"/>
              <a:t/>
            </a:r>
            <a:br>
              <a:rPr lang="da-DK" sz="3100" dirty="0"/>
            </a:br>
            <a:endParaRPr lang="da-DK" sz="3100" dirty="0"/>
          </a:p>
        </p:txBody>
      </p:sp>
      <p:sp>
        <p:nvSpPr>
          <p:cNvPr id="3" name="Content Placeholder 2"/>
          <p:cNvSpPr>
            <a:spLocks noGrp="1"/>
          </p:cNvSpPr>
          <p:nvPr>
            <p:ph idx="1"/>
          </p:nvPr>
        </p:nvSpPr>
        <p:spPr>
          <a:xfrm>
            <a:off x="557784" y="736853"/>
            <a:ext cx="10515600" cy="799339"/>
          </a:xfrm>
        </p:spPr>
        <p:txBody>
          <a:bodyPr/>
          <a:lstStyle/>
          <a:p>
            <a:pPr marL="0" indent="0">
              <a:buNone/>
            </a:pPr>
            <a:endParaRPr lang="da-DK" dirty="0" smtClean="0"/>
          </a:p>
        </p:txBody>
      </p:sp>
      <p:pic>
        <p:nvPicPr>
          <p:cNvPr id="4" name="Picture 3"/>
          <p:cNvPicPr>
            <a:picLocks noChangeAspect="1"/>
          </p:cNvPicPr>
          <p:nvPr/>
        </p:nvPicPr>
        <p:blipFill>
          <a:blip r:embed="rId3"/>
          <a:stretch>
            <a:fillRect/>
          </a:stretch>
        </p:blipFill>
        <p:spPr>
          <a:xfrm>
            <a:off x="3648456" y="736853"/>
            <a:ext cx="7760324" cy="5688758"/>
          </a:xfrm>
          <a:prstGeom prst="rect">
            <a:avLst/>
          </a:prstGeom>
        </p:spPr>
      </p:pic>
      <p:sp>
        <p:nvSpPr>
          <p:cNvPr id="5" name="Oval 4"/>
          <p:cNvSpPr/>
          <p:nvPr/>
        </p:nvSpPr>
        <p:spPr>
          <a:xfrm>
            <a:off x="6437376" y="1536192"/>
            <a:ext cx="963168" cy="45110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Oval 5"/>
          <p:cNvSpPr/>
          <p:nvPr/>
        </p:nvSpPr>
        <p:spPr>
          <a:xfrm>
            <a:off x="6422136" y="3078693"/>
            <a:ext cx="963168" cy="45110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TextBox 7"/>
          <p:cNvSpPr txBox="1"/>
          <p:nvPr/>
        </p:nvSpPr>
        <p:spPr>
          <a:xfrm>
            <a:off x="5370576" y="3078693"/>
            <a:ext cx="853440" cy="646331"/>
          </a:xfrm>
          <a:prstGeom prst="rect">
            <a:avLst/>
          </a:prstGeom>
          <a:noFill/>
          <a:ln w="38100">
            <a:solidFill>
              <a:srgbClr val="00B050"/>
            </a:solidFill>
          </a:ln>
        </p:spPr>
        <p:txBody>
          <a:bodyPr wrap="square" rtlCol="0">
            <a:spAutoFit/>
          </a:bodyPr>
          <a:lstStyle/>
          <a:p>
            <a:r>
              <a:rPr lang="da-DK" dirty="0" smtClean="0"/>
              <a:t>New Fmsy</a:t>
            </a:r>
            <a:endParaRPr lang="da-DK" dirty="0"/>
          </a:p>
        </p:txBody>
      </p:sp>
      <p:sp>
        <p:nvSpPr>
          <p:cNvPr id="10" name="TextBox 9"/>
          <p:cNvSpPr txBox="1"/>
          <p:nvPr/>
        </p:nvSpPr>
        <p:spPr>
          <a:xfrm>
            <a:off x="5120640" y="1744876"/>
            <a:ext cx="987552" cy="646331"/>
          </a:xfrm>
          <a:prstGeom prst="rect">
            <a:avLst/>
          </a:prstGeom>
          <a:noFill/>
          <a:ln w="38100">
            <a:solidFill>
              <a:srgbClr val="00B050"/>
            </a:solidFill>
          </a:ln>
        </p:spPr>
        <p:txBody>
          <a:bodyPr wrap="square" rtlCol="0">
            <a:spAutoFit/>
          </a:bodyPr>
          <a:lstStyle/>
          <a:p>
            <a:r>
              <a:rPr lang="da-DK" dirty="0" smtClean="0"/>
              <a:t>Present Fmsy</a:t>
            </a:r>
            <a:endParaRPr lang="da-DK" dirty="0"/>
          </a:p>
        </p:txBody>
      </p:sp>
      <p:sp>
        <p:nvSpPr>
          <p:cNvPr id="9" name="TextBox 8"/>
          <p:cNvSpPr txBox="1"/>
          <p:nvPr/>
        </p:nvSpPr>
        <p:spPr>
          <a:xfrm>
            <a:off x="7729728" y="1617964"/>
            <a:ext cx="987552" cy="369332"/>
          </a:xfrm>
          <a:prstGeom prst="rect">
            <a:avLst/>
          </a:prstGeom>
          <a:noFill/>
          <a:ln w="38100">
            <a:solidFill>
              <a:srgbClr val="00B050"/>
            </a:solidFill>
          </a:ln>
        </p:spPr>
        <p:txBody>
          <a:bodyPr wrap="square" rtlCol="0">
            <a:spAutoFit/>
          </a:bodyPr>
          <a:lstStyle/>
          <a:p>
            <a:endParaRPr lang="da-DK" dirty="0"/>
          </a:p>
        </p:txBody>
      </p:sp>
      <p:sp>
        <p:nvSpPr>
          <p:cNvPr id="11" name="TextBox 10"/>
          <p:cNvSpPr txBox="1"/>
          <p:nvPr/>
        </p:nvSpPr>
        <p:spPr>
          <a:xfrm>
            <a:off x="7741978" y="3111541"/>
            <a:ext cx="987552" cy="369332"/>
          </a:xfrm>
          <a:prstGeom prst="rect">
            <a:avLst/>
          </a:prstGeom>
          <a:noFill/>
          <a:ln w="38100">
            <a:solidFill>
              <a:srgbClr val="00B050"/>
            </a:solidFill>
          </a:ln>
        </p:spPr>
        <p:txBody>
          <a:bodyPr wrap="square" rtlCol="0">
            <a:spAutoFit/>
          </a:bodyPr>
          <a:lstStyle/>
          <a:p>
            <a:endParaRPr lang="da-DK" dirty="0"/>
          </a:p>
        </p:txBody>
      </p:sp>
    </p:spTree>
    <p:extLst>
      <p:ext uri="{BB962C8B-B14F-4D97-AF65-F5344CB8AC3E}">
        <p14:creationId xmlns:p14="http://schemas.microsoft.com/office/powerpoint/2010/main" val="10767515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a-DK" dirty="0" smtClean="0"/>
              <a:t>Our new Fmsy estimates might be a less precise than the current ones – we are not sure of that but...</a:t>
            </a:r>
            <a:endParaRPr lang="da-DK" dirty="0"/>
          </a:p>
        </p:txBody>
      </p:sp>
      <p:sp>
        <p:nvSpPr>
          <p:cNvPr id="3" name="Text Placeholder 2"/>
          <p:cNvSpPr>
            <a:spLocks noGrp="1"/>
          </p:cNvSpPr>
          <p:nvPr>
            <p:ph type="body" idx="1"/>
          </p:nvPr>
        </p:nvSpPr>
        <p:spPr/>
        <p:txBody>
          <a:bodyPr/>
          <a:lstStyle/>
          <a:p>
            <a:endParaRPr lang="da-DK"/>
          </a:p>
        </p:txBody>
      </p:sp>
    </p:spTree>
    <p:extLst>
      <p:ext uri="{BB962C8B-B14F-4D97-AF65-F5344CB8AC3E}">
        <p14:creationId xmlns:p14="http://schemas.microsoft.com/office/powerpoint/2010/main" val="18470838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a-DK" dirty="0" smtClean="0"/>
              <a:t>...i</a:t>
            </a:r>
            <a:r>
              <a:rPr lang="en-US" dirty="0" smtClean="0"/>
              <a:t>t </a:t>
            </a:r>
            <a:r>
              <a:rPr lang="en-US" dirty="0"/>
              <a:t>is better to be vaguely right than precisely wrong!</a:t>
            </a:r>
            <a:endParaRPr lang="da-DK"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20331" y="1825625"/>
            <a:ext cx="4351338" cy="4351338"/>
          </a:xfrm>
        </p:spPr>
      </p:pic>
      <p:sp>
        <p:nvSpPr>
          <p:cNvPr id="5" name="Explosion 1 4"/>
          <p:cNvSpPr/>
          <p:nvPr/>
        </p:nvSpPr>
        <p:spPr>
          <a:xfrm>
            <a:off x="7112000" y="4216400"/>
            <a:ext cx="172720" cy="172720"/>
          </a:xfrm>
          <a:prstGeom prst="irregularSeal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Explosion 1 5"/>
          <p:cNvSpPr/>
          <p:nvPr/>
        </p:nvSpPr>
        <p:spPr>
          <a:xfrm>
            <a:off x="7254240" y="4328160"/>
            <a:ext cx="172720" cy="172720"/>
          </a:xfrm>
          <a:prstGeom prst="irregularSeal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Explosion 1 6"/>
          <p:cNvSpPr/>
          <p:nvPr/>
        </p:nvSpPr>
        <p:spPr>
          <a:xfrm>
            <a:off x="7391400" y="4225132"/>
            <a:ext cx="172720" cy="172720"/>
          </a:xfrm>
          <a:prstGeom prst="irregularSeal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Explosion 1 7"/>
          <p:cNvSpPr/>
          <p:nvPr/>
        </p:nvSpPr>
        <p:spPr>
          <a:xfrm>
            <a:off x="7091680" y="4373880"/>
            <a:ext cx="172720" cy="172720"/>
          </a:xfrm>
          <a:prstGeom prst="irregularSeal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Explosion 1 8"/>
          <p:cNvSpPr/>
          <p:nvPr/>
        </p:nvSpPr>
        <p:spPr>
          <a:xfrm>
            <a:off x="7226300" y="4439920"/>
            <a:ext cx="172720" cy="172720"/>
          </a:xfrm>
          <a:prstGeom prst="irregularSeal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xplosion 1 9"/>
          <p:cNvSpPr/>
          <p:nvPr/>
        </p:nvSpPr>
        <p:spPr>
          <a:xfrm>
            <a:off x="7399020" y="4419600"/>
            <a:ext cx="172720" cy="172720"/>
          </a:xfrm>
          <a:prstGeom prst="irregularSeal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Explosion 1 10"/>
          <p:cNvSpPr/>
          <p:nvPr/>
        </p:nvSpPr>
        <p:spPr>
          <a:xfrm>
            <a:off x="7262256" y="4160204"/>
            <a:ext cx="172720" cy="172720"/>
          </a:xfrm>
          <a:prstGeom prst="irregularSeal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 name="Explosion 1 11"/>
          <p:cNvSpPr/>
          <p:nvPr/>
        </p:nvSpPr>
        <p:spPr>
          <a:xfrm>
            <a:off x="7406640" y="4480560"/>
            <a:ext cx="172720" cy="172720"/>
          </a:xfrm>
          <a:prstGeom prst="irregularSeal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Explosion 1 12"/>
          <p:cNvSpPr/>
          <p:nvPr/>
        </p:nvSpPr>
        <p:spPr>
          <a:xfrm>
            <a:off x="6009640" y="3980974"/>
            <a:ext cx="172720" cy="172720"/>
          </a:xfrm>
          <a:prstGeom prst="irregularSeal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4" name="Explosion 1 13"/>
          <p:cNvSpPr/>
          <p:nvPr/>
        </p:nvSpPr>
        <p:spPr>
          <a:xfrm>
            <a:off x="5569109" y="4108292"/>
            <a:ext cx="172720" cy="172720"/>
          </a:xfrm>
          <a:prstGeom prst="irregularSeal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Explosion 1 14"/>
          <p:cNvSpPr/>
          <p:nvPr/>
        </p:nvSpPr>
        <p:spPr>
          <a:xfrm>
            <a:off x="6087269" y="3468847"/>
            <a:ext cx="172720" cy="172720"/>
          </a:xfrm>
          <a:prstGeom prst="irregularSeal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 name="Explosion 1 15"/>
          <p:cNvSpPr/>
          <p:nvPr/>
        </p:nvSpPr>
        <p:spPr>
          <a:xfrm>
            <a:off x="5655469" y="3682207"/>
            <a:ext cx="172720" cy="172720"/>
          </a:xfrm>
          <a:prstGeom prst="irregularSeal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7" name="Explosion 1 16"/>
          <p:cNvSpPr/>
          <p:nvPr/>
        </p:nvSpPr>
        <p:spPr>
          <a:xfrm>
            <a:off x="5859384" y="4260692"/>
            <a:ext cx="172720" cy="172720"/>
          </a:xfrm>
          <a:prstGeom prst="irregularSeal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8" name="Explosion 1 17"/>
          <p:cNvSpPr/>
          <p:nvPr/>
        </p:nvSpPr>
        <p:spPr>
          <a:xfrm>
            <a:off x="6133703" y="3740786"/>
            <a:ext cx="172720" cy="172720"/>
          </a:xfrm>
          <a:prstGeom prst="irregularSeal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9" name="Explosion 1 18"/>
          <p:cNvSpPr/>
          <p:nvPr/>
        </p:nvSpPr>
        <p:spPr>
          <a:xfrm>
            <a:off x="6343094" y="3935572"/>
            <a:ext cx="172720" cy="172720"/>
          </a:xfrm>
          <a:prstGeom prst="irregularSeal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0" name="Explosion 1 19"/>
          <p:cNvSpPr/>
          <p:nvPr/>
        </p:nvSpPr>
        <p:spPr>
          <a:xfrm>
            <a:off x="6299518" y="4347052"/>
            <a:ext cx="172720" cy="172720"/>
          </a:xfrm>
          <a:prstGeom prst="irregularSeal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 name="Cross 2"/>
          <p:cNvSpPr/>
          <p:nvPr/>
        </p:nvSpPr>
        <p:spPr>
          <a:xfrm rot="2591246">
            <a:off x="6934200" y="3934857"/>
            <a:ext cx="812800" cy="878047"/>
          </a:xfrm>
          <a:prstGeom prst="plus">
            <a:avLst>
              <a:gd name="adj" fmla="val 4687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381583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a-DK" smtClean="0"/>
              <a:t>The </a:t>
            </a:r>
            <a:r>
              <a:rPr lang="da-DK" dirty="0" smtClean="0"/>
              <a:t>following presentations will elaborate on these issues, present alternative views </a:t>
            </a:r>
            <a:r>
              <a:rPr lang="da-DK" smtClean="0"/>
              <a:t>and discuss what </a:t>
            </a:r>
            <a:r>
              <a:rPr lang="da-DK" dirty="0" smtClean="0"/>
              <a:t>it means for management</a:t>
            </a:r>
            <a:endParaRPr lang="da-DK" dirty="0"/>
          </a:p>
        </p:txBody>
      </p:sp>
      <p:sp>
        <p:nvSpPr>
          <p:cNvPr id="3" name="Text Placehold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9862038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1050878" y="10977"/>
            <a:ext cx="12192000" cy="6847023"/>
          </a:xfrm>
          <a:prstGeom prst="rect">
            <a:avLst/>
          </a:prstGeom>
          <a:noFill/>
          <a:ln w="9525">
            <a:noFill/>
            <a:miter lim="800000"/>
            <a:headEnd/>
            <a:tailEnd/>
          </a:ln>
        </p:spPr>
      </p:pic>
      <p:sp>
        <p:nvSpPr>
          <p:cNvPr id="3" name="TextBox 2"/>
          <p:cNvSpPr txBox="1"/>
          <p:nvPr/>
        </p:nvSpPr>
        <p:spPr>
          <a:xfrm>
            <a:off x="7274257" y="1651378"/>
            <a:ext cx="3138985" cy="646331"/>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rect">
              <a:fillToRect l="100000" t="100000"/>
            </a:path>
            <a:tileRect r="-100000" b="-100000"/>
          </a:gradFill>
        </p:spPr>
        <p:txBody>
          <a:bodyPr wrap="square" rtlCol="0">
            <a:spAutoFit/>
          </a:bodyPr>
          <a:lstStyle/>
          <a:p>
            <a:r>
              <a:rPr lang="da-DK" sz="3600" i="1" dirty="0" smtClean="0">
                <a:latin typeface="Arial Rounded MT Bold" panose="020F0704030504030204" pitchFamily="34" charset="0"/>
              </a:rPr>
              <a:t>Enjoy !</a:t>
            </a:r>
            <a:endParaRPr lang="da-DK" sz="3600" i="1" dirty="0">
              <a:latin typeface="Arial Rounded MT Bold" panose="020F0704030504030204" pitchFamily="34" charset="0"/>
            </a:endParaRPr>
          </a:p>
        </p:txBody>
      </p:sp>
    </p:spTree>
    <p:extLst>
      <p:ext uri="{BB962C8B-B14F-4D97-AF65-F5344CB8AC3E}">
        <p14:creationId xmlns:p14="http://schemas.microsoft.com/office/powerpoint/2010/main" val="15889941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3015772" y="2070100"/>
            <a:ext cx="6384449" cy="3842571"/>
          </a:xfrm>
          <a:prstGeom prst="rect">
            <a:avLst/>
          </a:prstGeom>
        </p:spPr>
      </p:pic>
      <p:sp>
        <p:nvSpPr>
          <p:cNvPr id="2" name="Title 1"/>
          <p:cNvSpPr>
            <a:spLocks noGrp="1"/>
          </p:cNvSpPr>
          <p:nvPr>
            <p:ph type="title"/>
          </p:nvPr>
        </p:nvSpPr>
        <p:spPr/>
        <p:txBody>
          <a:bodyPr/>
          <a:lstStyle/>
          <a:p>
            <a:r>
              <a:rPr lang="da-DK" dirty="0" smtClean="0"/>
              <a:t>All fish stocks in the Northeast Atlantic – the true ecosystem Fmsy (yellow)</a:t>
            </a:r>
            <a:endParaRPr lang="da-DK" dirty="0"/>
          </a:p>
        </p:txBody>
      </p:sp>
      <p:sp>
        <p:nvSpPr>
          <p:cNvPr id="5" name="Up Arrow 4"/>
          <p:cNvSpPr/>
          <p:nvPr/>
        </p:nvSpPr>
        <p:spPr>
          <a:xfrm>
            <a:off x="4851400" y="3619500"/>
            <a:ext cx="111483" cy="1485900"/>
          </a:xfrm>
          <a:prstGeom prst="upArrow">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Up Arrow 5"/>
          <p:cNvSpPr/>
          <p:nvPr/>
        </p:nvSpPr>
        <p:spPr>
          <a:xfrm>
            <a:off x="5757412" y="2971800"/>
            <a:ext cx="127001" cy="21336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Up Arrow 6"/>
          <p:cNvSpPr/>
          <p:nvPr/>
        </p:nvSpPr>
        <p:spPr>
          <a:xfrm>
            <a:off x="7298022" y="3403600"/>
            <a:ext cx="149581" cy="170180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TextBox 7"/>
          <p:cNvSpPr txBox="1"/>
          <p:nvPr/>
        </p:nvSpPr>
        <p:spPr>
          <a:xfrm>
            <a:off x="4031471" y="2866122"/>
            <a:ext cx="1168400" cy="1200329"/>
          </a:xfrm>
          <a:prstGeom prst="rect">
            <a:avLst/>
          </a:prstGeom>
          <a:noFill/>
        </p:spPr>
        <p:txBody>
          <a:bodyPr wrap="square" rtlCol="0">
            <a:spAutoFit/>
          </a:bodyPr>
          <a:lstStyle/>
          <a:p>
            <a:r>
              <a:rPr lang="da-DK" dirty="0" smtClean="0"/>
              <a:t>Current single species Fmsy</a:t>
            </a:r>
            <a:endParaRPr lang="da-DK" dirty="0"/>
          </a:p>
        </p:txBody>
      </p:sp>
      <p:sp>
        <p:nvSpPr>
          <p:cNvPr id="9" name="TextBox 8"/>
          <p:cNvSpPr txBox="1"/>
          <p:nvPr/>
        </p:nvSpPr>
        <p:spPr>
          <a:xfrm>
            <a:off x="7685722" y="2583676"/>
            <a:ext cx="1739900" cy="923330"/>
          </a:xfrm>
          <a:prstGeom prst="rect">
            <a:avLst/>
          </a:prstGeom>
          <a:noFill/>
        </p:spPr>
        <p:txBody>
          <a:bodyPr wrap="square" rtlCol="0">
            <a:spAutoFit/>
          </a:bodyPr>
          <a:lstStyle/>
          <a:p>
            <a:r>
              <a:rPr lang="da-DK" dirty="0" smtClean="0"/>
              <a:t>Overfishing 1980s, 1990s and 2000s</a:t>
            </a:r>
            <a:endParaRPr lang="da-DK" dirty="0"/>
          </a:p>
        </p:txBody>
      </p:sp>
      <p:sp>
        <p:nvSpPr>
          <p:cNvPr id="10" name="TextBox 9"/>
          <p:cNvSpPr txBox="1"/>
          <p:nvPr/>
        </p:nvSpPr>
        <p:spPr>
          <a:xfrm>
            <a:off x="4955637" y="2030085"/>
            <a:ext cx="1716058" cy="646331"/>
          </a:xfrm>
          <a:prstGeom prst="rect">
            <a:avLst/>
          </a:prstGeom>
          <a:noFill/>
        </p:spPr>
        <p:txBody>
          <a:bodyPr wrap="square" rtlCol="0">
            <a:spAutoFit/>
          </a:bodyPr>
          <a:lstStyle/>
          <a:p>
            <a:r>
              <a:rPr lang="da-DK" dirty="0" smtClean="0"/>
              <a:t>Towards Ecosystem Fmsy</a:t>
            </a:r>
            <a:endParaRPr lang="da-DK" dirty="0"/>
          </a:p>
        </p:txBody>
      </p:sp>
    </p:spTree>
    <p:extLst>
      <p:ext uri="{BB962C8B-B14F-4D97-AF65-F5344CB8AC3E}">
        <p14:creationId xmlns:p14="http://schemas.microsoft.com/office/powerpoint/2010/main" val="4166281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9" grpId="0"/>
      <p:bldP spid="1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t>Why does DD gives higher </a:t>
            </a:r>
            <a:r>
              <a:rPr lang="da-DK" dirty="0" smtClean="0"/>
              <a:t>Fmsy ? </a:t>
            </a:r>
            <a:br>
              <a:rPr lang="da-DK" dirty="0" smtClean="0"/>
            </a:br>
            <a:r>
              <a:rPr lang="da-DK" sz="2400" dirty="0" smtClean="0"/>
              <a:t>– an illustration</a:t>
            </a:r>
            <a:endParaRPr lang="da-DK" sz="2400" dirty="0"/>
          </a:p>
        </p:txBody>
      </p:sp>
      <p:pic>
        <p:nvPicPr>
          <p:cNvPr id="4" name="Content Placeholder 3"/>
          <p:cNvPicPr>
            <a:picLocks noGrp="1" noChangeAspect="1"/>
          </p:cNvPicPr>
          <p:nvPr>
            <p:ph idx="1"/>
          </p:nvPr>
        </p:nvPicPr>
        <p:blipFill>
          <a:blip r:embed="rId3"/>
          <a:stretch>
            <a:fillRect/>
          </a:stretch>
        </p:blipFill>
        <p:spPr>
          <a:xfrm>
            <a:off x="3251200" y="2632623"/>
            <a:ext cx="5121853" cy="3078597"/>
          </a:xfrm>
          <a:prstGeom prst="rect">
            <a:avLst/>
          </a:prstGeom>
        </p:spPr>
      </p:pic>
      <p:pic>
        <p:nvPicPr>
          <p:cNvPr id="5" name="Picture 4"/>
          <p:cNvPicPr>
            <a:picLocks noChangeAspect="1"/>
          </p:cNvPicPr>
          <p:nvPr/>
        </p:nvPicPr>
        <p:blipFill>
          <a:blip r:embed="rId4"/>
          <a:stretch>
            <a:fillRect/>
          </a:stretch>
        </p:blipFill>
        <p:spPr>
          <a:xfrm>
            <a:off x="3251200" y="2631097"/>
            <a:ext cx="5135830" cy="3080123"/>
          </a:xfrm>
          <a:prstGeom prst="rect">
            <a:avLst/>
          </a:prstGeom>
          <a:solidFill>
            <a:schemeClr val="accent1">
              <a:alpha val="0"/>
            </a:schemeClr>
          </a:solidFill>
        </p:spPr>
      </p:pic>
      <p:pic>
        <p:nvPicPr>
          <p:cNvPr id="6" name="Picture 5"/>
          <p:cNvPicPr>
            <a:picLocks noChangeAspect="1"/>
          </p:cNvPicPr>
          <p:nvPr/>
        </p:nvPicPr>
        <p:blipFill>
          <a:blip r:embed="rId5"/>
          <a:stretch>
            <a:fillRect/>
          </a:stretch>
        </p:blipFill>
        <p:spPr>
          <a:xfrm>
            <a:off x="3258399" y="2631097"/>
            <a:ext cx="5114654" cy="3067423"/>
          </a:xfrm>
          <a:prstGeom prst="rect">
            <a:avLst/>
          </a:prstGeom>
          <a:solidFill>
            <a:schemeClr val="accent1">
              <a:alpha val="0"/>
            </a:schemeClr>
          </a:solidFill>
        </p:spPr>
      </p:pic>
      <p:sp>
        <p:nvSpPr>
          <p:cNvPr id="7" name="TextBox 6"/>
          <p:cNvSpPr txBox="1"/>
          <p:nvPr/>
        </p:nvSpPr>
        <p:spPr>
          <a:xfrm>
            <a:off x="8953500" y="1917700"/>
            <a:ext cx="3073400" cy="3416320"/>
          </a:xfrm>
          <a:prstGeom prst="rect">
            <a:avLst/>
          </a:prstGeom>
          <a:noFill/>
        </p:spPr>
        <p:txBody>
          <a:bodyPr wrap="square" rtlCol="0">
            <a:spAutoFit/>
          </a:bodyPr>
          <a:lstStyle/>
          <a:p>
            <a:r>
              <a:rPr lang="da-DK" dirty="0" smtClean="0"/>
              <a:t>If this was the truth out in the sea – then stop fishing – the stock will build up – recruitment will be larger and larger – build up the stock more and so on </a:t>
            </a:r>
          </a:p>
          <a:p>
            <a:endParaRPr lang="da-DK" dirty="0"/>
          </a:p>
          <a:p>
            <a:r>
              <a:rPr lang="da-DK" dirty="0" smtClean="0"/>
              <a:t>---Fmsy will be very small, actually you should wait 1000 years and you could walk on herring from Denmark to England</a:t>
            </a:r>
            <a:endParaRPr lang="da-DK" dirty="0"/>
          </a:p>
        </p:txBody>
      </p:sp>
      <p:sp>
        <p:nvSpPr>
          <p:cNvPr id="8" name="TextBox 7"/>
          <p:cNvSpPr txBox="1"/>
          <p:nvPr/>
        </p:nvSpPr>
        <p:spPr>
          <a:xfrm rot="20393733">
            <a:off x="9207501" y="5460999"/>
            <a:ext cx="2146300" cy="923330"/>
          </a:xfrm>
          <a:prstGeom prst="rect">
            <a:avLst/>
          </a:prstGeom>
          <a:noFill/>
        </p:spPr>
        <p:txBody>
          <a:bodyPr wrap="square" rtlCol="0">
            <a:spAutoFit/>
          </a:bodyPr>
          <a:lstStyle/>
          <a:p>
            <a:r>
              <a:rPr lang="da-DK" dirty="0" smtClean="0"/>
              <a:t>Of course this is not a good model – you need DD </a:t>
            </a:r>
            <a:endParaRPr lang="da-DK" dirty="0"/>
          </a:p>
        </p:txBody>
      </p:sp>
    </p:spTree>
    <p:extLst>
      <p:ext uri="{BB962C8B-B14F-4D97-AF65-F5344CB8AC3E}">
        <p14:creationId xmlns:p14="http://schemas.microsoft.com/office/powerpoint/2010/main" val="3956363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A more technical explanation...</a:t>
            </a:r>
            <a:endParaRPr lang="da-DK" dirty="0"/>
          </a:p>
        </p:txBody>
      </p:sp>
      <p:sp>
        <p:nvSpPr>
          <p:cNvPr id="5" name="TextBox 4"/>
          <p:cNvSpPr txBox="1"/>
          <p:nvPr/>
        </p:nvSpPr>
        <p:spPr>
          <a:xfrm>
            <a:off x="469900" y="1841500"/>
            <a:ext cx="2235200" cy="4247317"/>
          </a:xfrm>
          <a:prstGeom prst="rect">
            <a:avLst/>
          </a:prstGeom>
          <a:noFill/>
        </p:spPr>
        <p:txBody>
          <a:bodyPr wrap="square" rtlCol="0">
            <a:spAutoFit/>
          </a:bodyPr>
          <a:lstStyle/>
          <a:p>
            <a:r>
              <a:rPr lang="da-DK" dirty="0" smtClean="0"/>
              <a:t>Yield is No of individuals caught times their weight</a:t>
            </a:r>
          </a:p>
          <a:p>
            <a:endParaRPr lang="da-DK" dirty="0"/>
          </a:p>
          <a:p>
            <a:r>
              <a:rPr lang="da-DK" dirty="0" smtClean="0"/>
              <a:t>If we include the right weight for a given SSB the calculated yield at a high SSB will go down and the yield for a low SSB will go up</a:t>
            </a:r>
          </a:p>
          <a:p>
            <a:endParaRPr lang="da-DK" dirty="0"/>
          </a:p>
          <a:p>
            <a:r>
              <a:rPr lang="da-DK" dirty="0" smtClean="0"/>
              <a:t>...this will give the green curve </a:t>
            </a:r>
            <a:r>
              <a:rPr lang="da-DK" smtClean="0"/>
              <a:t>– and a higher </a:t>
            </a:r>
            <a:r>
              <a:rPr lang="da-DK" dirty="0" smtClean="0"/>
              <a:t>Fmsy</a:t>
            </a:r>
            <a:endParaRPr lang="da-DK" dirty="0"/>
          </a:p>
        </p:txBody>
      </p:sp>
      <p:pic>
        <p:nvPicPr>
          <p:cNvPr id="12" name="Picture 11"/>
          <p:cNvPicPr>
            <a:picLocks noChangeAspect="1"/>
          </p:cNvPicPr>
          <p:nvPr/>
        </p:nvPicPr>
        <p:blipFill>
          <a:blip r:embed="rId3"/>
          <a:stretch>
            <a:fillRect/>
          </a:stretch>
        </p:blipFill>
        <p:spPr>
          <a:xfrm>
            <a:off x="3885468" y="1690688"/>
            <a:ext cx="6604732" cy="4426576"/>
          </a:xfrm>
          <a:prstGeom prst="rect">
            <a:avLst/>
          </a:prstGeom>
        </p:spPr>
      </p:pic>
      <p:pic>
        <p:nvPicPr>
          <p:cNvPr id="13" name="Picture 12"/>
          <p:cNvPicPr>
            <a:picLocks noChangeAspect="1"/>
          </p:cNvPicPr>
          <p:nvPr/>
        </p:nvPicPr>
        <p:blipFill>
          <a:blip r:embed="rId4"/>
          <a:stretch>
            <a:fillRect/>
          </a:stretch>
        </p:blipFill>
        <p:spPr>
          <a:xfrm>
            <a:off x="3898168" y="1699199"/>
            <a:ext cx="6592032" cy="4418065"/>
          </a:xfrm>
          <a:prstGeom prst="rect">
            <a:avLst/>
          </a:prstGeom>
        </p:spPr>
      </p:pic>
    </p:spTree>
    <p:extLst>
      <p:ext uri="{BB962C8B-B14F-4D97-AF65-F5344CB8AC3E}">
        <p14:creationId xmlns:p14="http://schemas.microsoft.com/office/powerpoint/2010/main" val="390154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00" y="0"/>
            <a:ext cx="10515600" cy="1325563"/>
          </a:xfrm>
        </p:spPr>
        <p:txBody>
          <a:bodyPr/>
          <a:lstStyle/>
          <a:p>
            <a:r>
              <a:rPr lang="da-DK" dirty="0" smtClean="0"/>
              <a:t>Oceana (Froese </a:t>
            </a:r>
            <a:r>
              <a:rPr lang="da-DK" i="1" dirty="0" smtClean="0"/>
              <a:t>et al</a:t>
            </a:r>
            <a:r>
              <a:rPr lang="da-DK" dirty="0" smtClean="0"/>
              <a:t>. 2016). </a:t>
            </a:r>
            <a:endParaRPr lang="da-DK" dirty="0"/>
          </a:p>
        </p:txBody>
      </p:sp>
      <p:sp>
        <p:nvSpPr>
          <p:cNvPr id="3" name="Content Placeholder 2"/>
          <p:cNvSpPr>
            <a:spLocks noGrp="1"/>
          </p:cNvSpPr>
          <p:nvPr>
            <p:ph idx="1"/>
          </p:nvPr>
        </p:nvSpPr>
        <p:spPr>
          <a:xfrm>
            <a:off x="635000" y="1186369"/>
            <a:ext cx="10515600" cy="4351338"/>
          </a:xfrm>
        </p:spPr>
        <p:txBody>
          <a:bodyPr/>
          <a:lstStyle/>
          <a:p>
            <a:r>
              <a:rPr lang="da-DK" dirty="0" smtClean="0"/>
              <a:t>”</a:t>
            </a:r>
            <a:r>
              <a:rPr lang="en-US" dirty="0" smtClean="0"/>
              <a:t>Total </a:t>
            </a:r>
            <a:r>
              <a:rPr lang="en-US" dirty="0"/>
              <a:t>catches across all stocks and regions were 8.8 million tonnes </a:t>
            </a:r>
            <a:r>
              <a:rPr lang="en-US" dirty="0" smtClean="0"/>
              <a:t>…..potential </a:t>
            </a:r>
            <a:r>
              <a:rPr lang="en-US" dirty="0"/>
              <a:t>increases in catch of over 50% would be possible </a:t>
            </a:r>
            <a:r>
              <a:rPr lang="en-US" dirty="0" smtClean="0"/>
              <a:t>…” </a:t>
            </a:r>
          </a:p>
          <a:p>
            <a:pPr marL="0" indent="0">
              <a:buNone/>
            </a:pPr>
            <a:r>
              <a:rPr lang="en-US" sz="1600" dirty="0"/>
              <a:t>-</a:t>
            </a:r>
            <a:r>
              <a:rPr lang="en-US" sz="1600" dirty="0" smtClean="0"/>
              <a:t> ICES area catch constitute about 93% of the MSY calculated by Oceana (Black Sea and the Mediterranean 7%).</a:t>
            </a:r>
          </a:p>
          <a:p>
            <a:pPr marL="0" indent="0">
              <a:buNone/>
            </a:pPr>
            <a:endParaRPr lang="da-DK" dirty="0"/>
          </a:p>
        </p:txBody>
      </p:sp>
      <p:pic>
        <p:nvPicPr>
          <p:cNvPr id="4" name="Picture 3"/>
          <p:cNvPicPr>
            <a:picLocks noChangeAspect="1"/>
          </p:cNvPicPr>
          <p:nvPr/>
        </p:nvPicPr>
        <p:blipFill>
          <a:blip r:embed="rId3"/>
          <a:stretch>
            <a:fillRect/>
          </a:stretch>
        </p:blipFill>
        <p:spPr>
          <a:xfrm>
            <a:off x="3687179" y="2893344"/>
            <a:ext cx="5875921" cy="3691700"/>
          </a:xfrm>
          <a:prstGeom prst="rect">
            <a:avLst/>
          </a:prstGeom>
        </p:spPr>
      </p:pic>
    </p:spTree>
    <p:extLst>
      <p:ext uri="{BB962C8B-B14F-4D97-AF65-F5344CB8AC3E}">
        <p14:creationId xmlns:p14="http://schemas.microsoft.com/office/powerpoint/2010/main" val="8997183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The big ”Experiment”</a:t>
            </a:r>
            <a:endParaRPr lang="da-DK" dirty="0"/>
          </a:p>
        </p:txBody>
      </p:sp>
      <p:pic>
        <p:nvPicPr>
          <p:cNvPr id="5" name="Content Placeholder 4"/>
          <p:cNvPicPr>
            <a:picLocks noGrp="1" noChangeAspect="1"/>
          </p:cNvPicPr>
          <p:nvPr>
            <p:ph idx="1"/>
          </p:nvPr>
        </p:nvPicPr>
        <p:blipFill>
          <a:blip r:embed="rId3"/>
          <a:stretch>
            <a:fillRect/>
          </a:stretch>
        </p:blipFill>
        <p:spPr>
          <a:xfrm>
            <a:off x="3028950" y="1805276"/>
            <a:ext cx="6134099" cy="4306920"/>
          </a:xfrm>
          <a:prstGeom prst="rect">
            <a:avLst/>
          </a:prstGeom>
        </p:spPr>
      </p:pic>
      <p:sp>
        <p:nvSpPr>
          <p:cNvPr id="3" name="TextBox 2"/>
          <p:cNvSpPr txBox="1"/>
          <p:nvPr/>
        </p:nvSpPr>
        <p:spPr>
          <a:xfrm>
            <a:off x="7734300" y="6464300"/>
            <a:ext cx="3619500" cy="276999"/>
          </a:xfrm>
          <a:prstGeom prst="rect">
            <a:avLst/>
          </a:prstGeom>
          <a:noFill/>
        </p:spPr>
        <p:txBody>
          <a:bodyPr wrap="square" rtlCol="0">
            <a:spAutoFit/>
          </a:bodyPr>
          <a:lstStyle/>
          <a:p>
            <a:r>
              <a:rPr lang="da-DK" sz="1200" dirty="0" smtClean="0"/>
              <a:t>Sparholt and Cook 2009</a:t>
            </a:r>
            <a:endParaRPr lang="da-DK" sz="1200" dirty="0"/>
          </a:p>
        </p:txBody>
      </p:sp>
      <p:sp>
        <p:nvSpPr>
          <p:cNvPr id="4" name="Down Arrow 3"/>
          <p:cNvSpPr/>
          <p:nvPr/>
        </p:nvSpPr>
        <p:spPr>
          <a:xfrm>
            <a:off x="5410200" y="2781300"/>
            <a:ext cx="165100" cy="914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TextBox 5"/>
          <p:cNvSpPr txBox="1"/>
          <p:nvPr/>
        </p:nvSpPr>
        <p:spPr>
          <a:xfrm>
            <a:off x="5181600" y="2467296"/>
            <a:ext cx="1320800" cy="369332"/>
          </a:xfrm>
          <a:prstGeom prst="rect">
            <a:avLst/>
          </a:prstGeom>
          <a:noFill/>
        </p:spPr>
        <p:txBody>
          <a:bodyPr wrap="square" rtlCol="0">
            <a:spAutoFit/>
          </a:bodyPr>
          <a:lstStyle/>
          <a:p>
            <a:r>
              <a:rPr lang="da-DK" dirty="0" smtClean="0"/>
              <a:t>Fmsy ~0.55</a:t>
            </a:r>
            <a:endParaRPr lang="da-DK" dirty="0"/>
          </a:p>
        </p:txBody>
      </p:sp>
      <p:sp>
        <p:nvSpPr>
          <p:cNvPr id="7" name="TextBox 6"/>
          <p:cNvSpPr txBox="1"/>
          <p:nvPr/>
        </p:nvSpPr>
        <p:spPr>
          <a:xfrm>
            <a:off x="406400" y="4203700"/>
            <a:ext cx="2197100" cy="1477328"/>
          </a:xfrm>
          <a:prstGeom prst="rect">
            <a:avLst/>
          </a:prstGeom>
          <a:noFill/>
        </p:spPr>
        <p:txBody>
          <a:bodyPr wrap="square" rtlCol="0">
            <a:spAutoFit/>
          </a:bodyPr>
          <a:lstStyle/>
          <a:p>
            <a:r>
              <a:rPr lang="da-DK" dirty="0" smtClean="0"/>
              <a:t>You will later see that our new Fmsy values are consistent with this value with an average of 0.50</a:t>
            </a:r>
            <a:r>
              <a:rPr lang="da-DK" dirty="0"/>
              <a:t>.</a:t>
            </a:r>
          </a:p>
        </p:txBody>
      </p:sp>
      <p:sp>
        <p:nvSpPr>
          <p:cNvPr id="8" name="TextBox 7"/>
          <p:cNvSpPr txBox="1"/>
          <p:nvPr/>
        </p:nvSpPr>
        <p:spPr>
          <a:xfrm>
            <a:off x="9448800" y="2120900"/>
            <a:ext cx="2159000" cy="646331"/>
          </a:xfrm>
          <a:prstGeom prst="rect">
            <a:avLst/>
          </a:prstGeom>
          <a:noFill/>
          <a:ln>
            <a:solidFill>
              <a:schemeClr val="bg1">
                <a:lumMod val="75000"/>
              </a:schemeClr>
            </a:solidFill>
          </a:ln>
        </p:spPr>
        <p:txBody>
          <a:bodyPr wrap="square" rtlCol="0">
            <a:spAutoFit/>
          </a:bodyPr>
          <a:lstStyle/>
          <a:p>
            <a:r>
              <a:rPr lang="da-DK" dirty="0" smtClean="0">
                <a:solidFill>
                  <a:srgbClr val="FF0000"/>
                </a:solidFill>
              </a:rPr>
              <a:t>Red line: F</a:t>
            </a:r>
          </a:p>
          <a:p>
            <a:r>
              <a:rPr lang="da-DK" dirty="0" smtClean="0">
                <a:solidFill>
                  <a:schemeClr val="accent1">
                    <a:lumMod val="75000"/>
                  </a:schemeClr>
                </a:solidFill>
              </a:rPr>
              <a:t>Blue line: Catch</a:t>
            </a:r>
            <a:endParaRPr lang="da-DK" dirty="0">
              <a:solidFill>
                <a:schemeClr val="accent1">
                  <a:lumMod val="75000"/>
                </a:schemeClr>
              </a:solidFill>
            </a:endParaRPr>
          </a:p>
        </p:txBody>
      </p:sp>
    </p:spTree>
    <p:extLst>
      <p:ext uri="{BB962C8B-B14F-4D97-AF65-F5344CB8AC3E}">
        <p14:creationId xmlns:p14="http://schemas.microsoft.com/office/powerpoint/2010/main" val="655739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Urgent need for correction of management</a:t>
            </a:r>
            <a:endParaRPr lang="da-DK" dirty="0"/>
          </a:p>
        </p:txBody>
      </p:sp>
      <p:sp>
        <p:nvSpPr>
          <p:cNvPr id="3" name="Content Placeholder 2"/>
          <p:cNvSpPr>
            <a:spLocks noGrp="1"/>
          </p:cNvSpPr>
          <p:nvPr>
            <p:ph idx="1"/>
          </p:nvPr>
        </p:nvSpPr>
        <p:spPr/>
        <p:txBody>
          <a:bodyPr>
            <a:normAutofit/>
          </a:bodyPr>
          <a:lstStyle/>
          <a:p>
            <a:r>
              <a:rPr lang="da-DK" dirty="0" smtClean="0"/>
              <a:t>Some stocks already rebuil: </a:t>
            </a:r>
          </a:p>
          <a:p>
            <a:pPr marL="457200" lvl="1" indent="0">
              <a:buNone/>
            </a:pPr>
            <a:r>
              <a:rPr lang="da-DK" dirty="0" smtClean="0"/>
              <a:t>North Sea plaice, Northern hake, Northeast Arctic cod, Baltic sprat ...</a:t>
            </a:r>
          </a:p>
          <a:p>
            <a:r>
              <a:rPr lang="da-DK" dirty="0" smtClean="0"/>
              <a:t>Urgent need for correction – </a:t>
            </a:r>
            <a:r>
              <a:rPr lang="da-DK" dirty="0"/>
              <a:t>else </a:t>
            </a:r>
            <a:r>
              <a:rPr lang="da-DK" dirty="0" smtClean="0"/>
              <a:t>foregone catch of about 4 million t  – each year.</a:t>
            </a:r>
          </a:p>
          <a:p>
            <a:r>
              <a:rPr lang="da-DK" dirty="0" smtClean="0"/>
              <a:t>We are </a:t>
            </a:r>
            <a:r>
              <a:rPr lang="da-DK" smtClean="0"/>
              <a:t>a dozen </a:t>
            </a:r>
            <a:r>
              <a:rPr lang="da-DK" dirty="0" smtClean="0"/>
              <a:t>scientists with the needed expertise on ecosystem functioning, ... sat up the Fmsy project</a:t>
            </a:r>
          </a:p>
          <a:p>
            <a:endParaRPr lang="da-DK" dirty="0"/>
          </a:p>
        </p:txBody>
      </p:sp>
    </p:spTree>
    <p:extLst>
      <p:ext uri="{BB962C8B-B14F-4D97-AF65-F5344CB8AC3E}">
        <p14:creationId xmlns:p14="http://schemas.microsoft.com/office/powerpoint/2010/main" val="11016807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”Fmsy project” </a:t>
            </a:r>
            <a:r>
              <a:rPr lang="da-DK" dirty="0"/>
              <a:t>- 2017-2018</a:t>
            </a:r>
            <a:br>
              <a:rPr lang="da-DK" dirty="0"/>
            </a:br>
            <a:endParaRPr lang="da-DK" dirty="0"/>
          </a:p>
        </p:txBody>
      </p:sp>
      <p:sp>
        <p:nvSpPr>
          <p:cNvPr id="3" name="Content Placeholder 2"/>
          <p:cNvSpPr>
            <a:spLocks noGrp="1"/>
          </p:cNvSpPr>
          <p:nvPr>
            <p:ph idx="1"/>
          </p:nvPr>
        </p:nvSpPr>
        <p:spPr/>
        <p:txBody>
          <a:bodyPr>
            <a:normAutofit/>
          </a:bodyPr>
          <a:lstStyle/>
          <a:p>
            <a:pPr marL="0" indent="0">
              <a:buNone/>
            </a:pPr>
            <a:r>
              <a:rPr lang="da-DK" sz="3200" dirty="0" smtClean="0"/>
              <a:t>Funding agencies:</a:t>
            </a:r>
          </a:p>
          <a:p>
            <a:pPr lvl="1">
              <a:buFont typeface="Wingdings" panose="05000000000000000000" pitchFamily="2" charset="2"/>
              <a:buChar char="q"/>
            </a:pPr>
            <a:r>
              <a:rPr lang="da-DK" sz="3200" dirty="0" smtClean="0"/>
              <a:t>Nordic Council of Ministers</a:t>
            </a:r>
          </a:p>
          <a:p>
            <a:pPr lvl="1">
              <a:buFont typeface="Wingdings" panose="05000000000000000000" pitchFamily="2" charset="2"/>
              <a:buChar char="q"/>
            </a:pPr>
            <a:r>
              <a:rPr lang="da-DK" sz="3200" dirty="0" smtClean="0"/>
              <a:t>EU-EMMF and Danish Ministry of Fisheries</a:t>
            </a:r>
          </a:p>
          <a:p>
            <a:pPr lvl="1">
              <a:buFont typeface="Wingdings" panose="05000000000000000000" pitchFamily="2" charset="2"/>
              <a:buChar char="q"/>
            </a:pPr>
            <a:r>
              <a:rPr lang="da-DK" sz="3200" dirty="0" smtClean="0"/>
              <a:t>Norwegian Fisheries Research Fund</a:t>
            </a:r>
          </a:p>
          <a:p>
            <a:pPr lvl="1">
              <a:buFont typeface="Wingdings" panose="05000000000000000000" pitchFamily="2" charset="2"/>
              <a:buChar char="q"/>
            </a:pPr>
            <a:endParaRPr lang="da-DK" sz="3200" dirty="0"/>
          </a:p>
          <a:p>
            <a:pPr marL="0" indent="0">
              <a:buNone/>
            </a:pPr>
            <a:endParaRPr lang="da-DK" dirty="0" smtClean="0"/>
          </a:p>
          <a:p>
            <a:pPr marL="0" indent="0">
              <a:buNone/>
            </a:pPr>
            <a:r>
              <a:rPr lang="da-DK" dirty="0">
                <a:solidFill>
                  <a:schemeClr val="bg1">
                    <a:lumMod val="75000"/>
                  </a:schemeClr>
                </a:solidFill>
              </a:rPr>
              <a:t>https://www.fmsyproject.net/</a:t>
            </a:r>
          </a:p>
        </p:txBody>
      </p:sp>
    </p:spTree>
    <p:extLst>
      <p:ext uri="{BB962C8B-B14F-4D97-AF65-F5344CB8AC3E}">
        <p14:creationId xmlns:p14="http://schemas.microsoft.com/office/powerpoint/2010/main" val="21884068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Objective</a:t>
            </a:r>
            <a:endParaRPr lang="da-DK" dirty="0"/>
          </a:p>
        </p:txBody>
      </p:sp>
      <p:sp>
        <p:nvSpPr>
          <p:cNvPr id="3" name="Content Placeholder 2"/>
          <p:cNvSpPr>
            <a:spLocks noGrp="1"/>
          </p:cNvSpPr>
          <p:nvPr>
            <p:ph idx="1"/>
          </p:nvPr>
        </p:nvSpPr>
        <p:spPr>
          <a:xfrm>
            <a:off x="838200" y="2451919"/>
            <a:ext cx="10515600" cy="3153544"/>
          </a:xfrm>
        </p:spPr>
        <p:txBody>
          <a:bodyPr/>
          <a:lstStyle/>
          <a:p>
            <a:pPr marL="0" indent="0">
              <a:buNone/>
            </a:pPr>
            <a:r>
              <a:rPr lang="da-DK" sz="4000" dirty="0" smtClean="0"/>
              <a:t>Come up with new Fmsy values based on ecosystem functioning:</a:t>
            </a:r>
          </a:p>
          <a:p>
            <a:pPr marL="457200" lvl="1" indent="0">
              <a:buNone/>
            </a:pPr>
            <a:r>
              <a:rPr lang="da-DK" sz="4000" dirty="0" smtClean="0"/>
              <a:t>-- for </a:t>
            </a:r>
            <a:r>
              <a:rPr lang="da-DK" sz="4000" dirty="0"/>
              <a:t>data rich </a:t>
            </a:r>
            <a:r>
              <a:rPr lang="da-DK" sz="4000" dirty="0" smtClean="0"/>
              <a:t>stocks in North Atlantic</a:t>
            </a:r>
            <a:endParaRPr lang="da-DK" dirty="0"/>
          </a:p>
        </p:txBody>
      </p:sp>
    </p:spTree>
    <p:extLst>
      <p:ext uri="{BB962C8B-B14F-4D97-AF65-F5344CB8AC3E}">
        <p14:creationId xmlns:p14="http://schemas.microsoft.com/office/powerpoint/2010/main" val="24838826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4071</TotalTime>
  <Words>2347</Words>
  <Application>Microsoft Office PowerPoint</Application>
  <PresentationFormat>Widescreen</PresentationFormat>
  <Paragraphs>546</Paragraphs>
  <Slides>41</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Arial</vt:lpstr>
      <vt:lpstr>Arial Rounded MT Bold</vt:lpstr>
      <vt:lpstr>Calibri</vt:lpstr>
      <vt:lpstr>Calibri Light</vt:lpstr>
      <vt:lpstr>Times New Roman</vt:lpstr>
      <vt:lpstr>Wingdings</vt:lpstr>
      <vt:lpstr>Office Theme</vt:lpstr>
      <vt:lpstr>Optimizing sustainable fishing yields - ecosystem and management perspectives        Setting the scene</vt:lpstr>
      <vt:lpstr>Background</vt:lpstr>
      <vt:lpstr>Northeast Atlantic</vt:lpstr>
      <vt:lpstr>All fish stocks in the Northeast Atlantic – the true ecosystem Fmsy (yellow)</vt:lpstr>
      <vt:lpstr>Oceana (Froese et al. 2016). </vt:lpstr>
      <vt:lpstr>The big ”Experiment”</vt:lpstr>
      <vt:lpstr>Urgent need for correction of management</vt:lpstr>
      <vt:lpstr>”Fmsy project” - 2017-2018 </vt:lpstr>
      <vt:lpstr>Objective</vt:lpstr>
      <vt:lpstr>...by way of </vt:lpstr>
      <vt:lpstr>Ecosystem productivity</vt:lpstr>
      <vt:lpstr>Basic ecosystem concepts</vt:lpstr>
      <vt:lpstr>Baranov 1918, Graham 1947, Beverton&amp;Holt 1957, Ricker 1958, Hilborn&amp;Walters 1992, Longhurst 2010, and many others…  Longhurst, A. 2010. Mismanagement of marine fisheries. Cambridge University Press, Cambridge, UK: </vt:lpstr>
      <vt:lpstr>Example – growth – so-called ”density dependence”</vt:lpstr>
      <vt:lpstr>PowerPoint Presentation</vt:lpstr>
      <vt:lpstr>Four compensatory mechanisms – </vt:lpstr>
      <vt:lpstr>...and of course, scientific advice should be unbiased</vt:lpstr>
      <vt:lpstr>PowerPoint Presentation</vt:lpstr>
      <vt:lpstr>PowerPoint Presentation</vt:lpstr>
      <vt:lpstr>PowerPoint Presentation</vt:lpstr>
      <vt:lpstr>Three basic ideas in the Fmsy-project</vt:lpstr>
      <vt:lpstr>The Surplus Production Models approach</vt:lpstr>
      <vt:lpstr>PowerPoint Presentation</vt:lpstr>
      <vt:lpstr>Magnuson-Stevens Fisheries Conservation and Management Act (FCMA) (…and FAO, EU, …)</vt:lpstr>
      <vt:lpstr>Available science in ecosystem functioning</vt:lpstr>
      <vt:lpstr>  Let us pick the low hanging fruits now.  The need is urgent!  </vt:lpstr>
      <vt:lpstr>We still work on single species – so managers will – like today - not be asked to make priorities between stocks</vt:lpstr>
      <vt:lpstr>We suggest, managers still do not need to consider the balance between species for using the proposed set of FMSY values. </vt:lpstr>
      <vt:lpstr>PowerPoint Presentation</vt:lpstr>
      <vt:lpstr>PowerPoint Presentation</vt:lpstr>
      <vt:lpstr>Final set  Mean new Fmsy = 0.43  Mean ICES Fmsy = 0.28</vt:lpstr>
      <vt:lpstr>No forage fish stocks included</vt:lpstr>
      <vt:lpstr>Urgent actions needed – about 4 million t of catch is foregone each year!</vt:lpstr>
      <vt:lpstr>We see a problem with the current Fmsy values – they are biased downwards and not using the available ecosystem science.   There are probably several ways to rectify it       ...but it is pretty urgent   We intend to propose this set of Fmsy values - that has no bias known to science and are using the available ecosystem science      ... it is very easily done...</vt:lpstr>
      <vt:lpstr>”Business as usual”  except with new Fmsy values   -- still use the ICES HCR – so the risk to stock collapse very small !! </vt:lpstr>
      <vt:lpstr>Our new Fmsy estimates might be a less precise than the current ones – we are not sure of that but...</vt:lpstr>
      <vt:lpstr>...it is better to be vaguely right than precisely wrong!</vt:lpstr>
      <vt:lpstr>The following presentations will elaborate on these issues, present alternative views and discuss what it means for management</vt:lpstr>
      <vt:lpstr>PowerPoint Presentation</vt:lpstr>
      <vt:lpstr>Why does DD gives higher Fmsy ?  – an illustration</vt:lpstr>
      <vt:lpstr>A more technical explanation...</vt:lpstr>
    </vt:vector>
  </TitlesOfParts>
  <Company>ICES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advice on management of fisheries</dc:title>
  <dc:creator>Henrik Sparholt</dc:creator>
  <cp:lastModifiedBy>Henrik Sparholt</cp:lastModifiedBy>
  <cp:revision>330</cp:revision>
  <dcterms:created xsi:type="dcterms:W3CDTF">2016-03-14T10:45:40Z</dcterms:created>
  <dcterms:modified xsi:type="dcterms:W3CDTF">2018-10-13T10:12:41Z</dcterms:modified>
</cp:coreProperties>
</file>