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320" r:id="rId4"/>
    <p:sldId id="334" r:id="rId5"/>
    <p:sldId id="269" r:id="rId6"/>
    <p:sldId id="331" r:id="rId7"/>
    <p:sldId id="335" r:id="rId8"/>
    <p:sldId id="324" r:id="rId9"/>
    <p:sldId id="308" r:id="rId10"/>
    <p:sldId id="328" r:id="rId11"/>
    <p:sldId id="330" r:id="rId12"/>
    <p:sldId id="300" r:id="rId13"/>
    <p:sldId id="336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5886" autoAdjust="0"/>
  </p:normalViewPr>
  <p:slideViewPr>
    <p:cSldViewPr>
      <p:cViewPr varScale="1">
        <p:scale>
          <a:sx n="64" d="100"/>
          <a:sy n="64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2340214229978"/>
          <c:y val="3.7763672398093098E-2"/>
          <c:w val="0.81851103071575515"/>
          <c:h val="0.80490063742032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'[spr XSA 2013.xlsx]WECA'!$AA$7</c:f>
              <c:strCache>
                <c:ptCount val="1"/>
                <c:pt idx="0">
                  <c:v>relative weight observation</c:v>
                </c:pt>
              </c:strCache>
            </c:strRef>
          </c:tx>
          <c:spPr>
            <a:ln w="28575">
              <a:noFill/>
            </a:ln>
          </c:spPr>
          <c:xVal>
            <c:numRef>
              <c:f>'[spr XSA 2013.xlsx]WECA'!$V$8:$V$46</c:f>
              <c:numCache>
                <c:formatCode>General</c:formatCode>
                <c:ptCount val="39"/>
                <c:pt idx="0">
                  <c:v>126348</c:v>
                </c:pt>
                <c:pt idx="1">
                  <c:v>93920</c:v>
                </c:pt>
                <c:pt idx="2">
                  <c:v>56862</c:v>
                </c:pt>
                <c:pt idx="3">
                  <c:v>146775</c:v>
                </c:pt>
                <c:pt idx="4">
                  <c:v>97417</c:v>
                </c:pt>
                <c:pt idx="5">
                  <c:v>50706</c:v>
                </c:pt>
                <c:pt idx="6">
                  <c:v>33865</c:v>
                </c:pt>
                <c:pt idx="7">
                  <c:v>21022</c:v>
                </c:pt>
                <c:pt idx="8">
                  <c:v>37062</c:v>
                </c:pt>
                <c:pt idx="9">
                  <c:v>30279</c:v>
                </c:pt>
                <c:pt idx="10">
                  <c:v>74495</c:v>
                </c:pt>
                <c:pt idx="11">
                  <c:v>63597</c:v>
                </c:pt>
                <c:pt idx="12">
                  <c:v>56787</c:v>
                </c:pt>
                <c:pt idx="13">
                  <c:v>40718</c:v>
                </c:pt>
                <c:pt idx="14">
                  <c:v>43937</c:v>
                </c:pt>
                <c:pt idx="15">
                  <c:v>32630</c:v>
                </c:pt>
                <c:pt idx="16">
                  <c:v>44295</c:v>
                </c:pt>
                <c:pt idx="17">
                  <c:v>62683</c:v>
                </c:pt>
                <c:pt idx="18">
                  <c:v>81860</c:v>
                </c:pt>
                <c:pt idx="19">
                  <c:v>124275</c:v>
                </c:pt>
                <c:pt idx="20">
                  <c:v>144912</c:v>
                </c:pt>
                <c:pt idx="21">
                  <c:v>136158</c:v>
                </c:pt>
                <c:pt idx="22">
                  <c:v>271065</c:v>
                </c:pt>
                <c:pt idx="23">
                  <c:v>283968</c:v>
                </c:pt>
                <c:pt idx="24">
                  <c:v>200799</c:v>
                </c:pt>
                <c:pt idx="25">
                  <c:v>223000</c:v>
                </c:pt>
                <c:pt idx="26">
                  <c:v>158265</c:v>
                </c:pt>
                <c:pt idx="27">
                  <c:v>151782</c:v>
                </c:pt>
                <c:pt idx="28">
                  <c:v>118622</c:v>
                </c:pt>
                <c:pt idx="29">
                  <c:v>93118</c:v>
                </c:pt>
                <c:pt idx="30">
                  <c:v>136851</c:v>
                </c:pt>
                <c:pt idx="31">
                  <c:v>230037</c:v>
                </c:pt>
                <c:pt idx="32">
                  <c:v>162933</c:v>
                </c:pt>
                <c:pt idx="33">
                  <c:v>139271</c:v>
                </c:pt>
                <c:pt idx="34">
                  <c:v>143714</c:v>
                </c:pt>
                <c:pt idx="35">
                  <c:v>123694</c:v>
                </c:pt>
                <c:pt idx="36">
                  <c:v>189498</c:v>
                </c:pt>
                <c:pt idx="37">
                  <c:v>121303</c:v>
                </c:pt>
                <c:pt idx="38">
                  <c:v>105591</c:v>
                </c:pt>
              </c:numCache>
            </c:numRef>
          </c:xVal>
          <c:yVal>
            <c:numRef>
              <c:f>'[spr XSA 2013.xlsx]WECA'!$AA$8:$AA$46</c:f>
              <c:numCache>
                <c:formatCode>0.00</c:formatCode>
                <c:ptCount val="39"/>
                <c:pt idx="0">
                  <c:v>0.84471776824473666</c:v>
                </c:pt>
                <c:pt idx="1">
                  <c:v>0.85913526627490666</c:v>
                </c:pt>
                <c:pt idx="2">
                  <c:v>0.86878141992348135</c:v>
                </c:pt>
                <c:pt idx="3">
                  <c:v>0.90394757396921643</c:v>
                </c:pt>
                <c:pt idx="4">
                  <c:v>0.87065320346905195</c:v>
                </c:pt>
                <c:pt idx="5">
                  <c:v>0.92211830607494172</c:v>
                </c:pt>
                <c:pt idx="6">
                  <c:v>0.92368033681302475</c:v>
                </c:pt>
                <c:pt idx="7">
                  <c:v>1.029632968904751</c:v>
                </c:pt>
                <c:pt idx="8">
                  <c:v>0.9975009932521629</c:v>
                </c:pt>
                <c:pt idx="9">
                  <c:v>1.0461086174933734</c:v>
                </c:pt>
                <c:pt idx="10">
                  <c:v>0.96439797818171602</c:v>
                </c:pt>
                <c:pt idx="11">
                  <c:v>0.9339858100981171</c:v>
                </c:pt>
                <c:pt idx="12">
                  <c:v>0.93311535041227844</c:v>
                </c:pt>
                <c:pt idx="13">
                  <c:v>0.95070156844215625</c:v>
                </c:pt>
                <c:pt idx="14">
                  <c:v>0.9040635268752345</c:v>
                </c:pt>
                <c:pt idx="15">
                  <c:v>1.0259145961921694</c:v>
                </c:pt>
                <c:pt idx="16">
                  <c:v>1.036681315480082</c:v>
                </c:pt>
                <c:pt idx="17">
                  <c:v>1</c:v>
                </c:pt>
                <c:pt idx="18">
                  <c:v>1.0179184570807518</c:v>
                </c:pt>
                <c:pt idx="19">
                  <c:v>0.93476807131302231</c:v>
                </c:pt>
                <c:pt idx="20">
                  <c:v>0.87028189830815295</c:v>
                </c:pt>
                <c:pt idx="21">
                  <c:v>0.81765172176937451</c:v>
                </c:pt>
                <c:pt idx="22">
                  <c:v>0.7139165910472336</c:v>
                </c:pt>
                <c:pt idx="23">
                  <c:v>0.67311492537461626</c:v>
                </c:pt>
                <c:pt idx="24">
                  <c:v>0.61462234611447708</c:v>
                </c:pt>
                <c:pt idx="25">
                  <c:v>0.6139282562679621</c:v>
                </c:pt>
                <c:pt idx="26">
                  <c:v>0.72473326509180447</c:v>
                </c:pt>
                <c:pt idx="27">
                  <c:v>0.69932846086158362</c:v>
                </c:pt>
                <c:pt idx="28">
                  <c:v>0.69011994195342985</c:v>
                </c:pt>
                <c:pt idx="29">
                  <c:v>0.68654029782590542</c:v>
                </c:pt>
                <c:pt idx="30">
                  <c:v>0.668260119683873</c:v>
                </c:pt>
                <c:pt idx="31">
                  <c:v>0.63365929178485969</c:v>
                </c:pt>
                <c:pt idx="32">
                  <c:v>0.62333317597741345</c:v>
                </c:pt>
                <c:pt idx="33">
                  <c:v>0.61774145321421969</c:v>
                </c:pt>
                <c:pt idx="34">
                  <c:v>0.66442919958528812</c:v>
                </c:pt>
                <c:pt idx="35">
                  <c:v>0.68622180551661327</c:v>
                </c:pt>
                <c:pt idx="36">
                  <c:v>0.65799114154372274</c:v>
                </c:pt>
                <c:pt idx="37">
                  <c:v>0.68376410699024393</c:v>
                </c:pt>
                <c:pt idx="38">
                  <c:v>0.72618605680440107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2A-4B36-8869-F7DD268A4A96}"/>
            </c:ext>
          </c:extLst>
        </c:ser>
        <c:ser>
          <c:idx val="1"/>
          <c:order val="1"/>
          <c:tx>
            <c:strRef>
              <c:f>'[spr XSA 2013.xlsx]WECA'!$X$7</c:f>
              <c:strCache>
                <c:ptCount val="1"/>
                <c:pt idx="0">
                  <c:v>relative weight model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'[spr XSA 2013.xlsx]WECA'!$Y$73:$Y$111</c:f>
              <c:numCache>
                <c:formatCode>General</c:formatCode>
                <c:ptCount val="39"/>
                <c:pt idx="0">
                  <c:v>21022</c:v>
                </c:pt>
                <c:pt idx="1">
                  <c:v>30279</c:v>
                </c:pt>
                <c:pt idx="2">
                  <c:v>32630</c:v>
                </c:pt>
                <c:pt idx="3">
                  <c:v>33865</c:v>
                </c:pt>
                <c:pt idx="4">
                  <c:v>37062</c:v>
                </c:pt>
                <c:pt idx="5">
                  <c:v>40718</c:v>
                </c:pt>
                <c:pt idx="6">
                  <c:v>43937</c:v>
                </c:pt>
                <c:pt idx="7">
                  <c:v>44295</c:v>
                </c:pt>
                <c:pt idx="8">
                  <c:v>50706</c:v>
                </c:pt>
                <c:pt idx="9">
                  <c:v>56787</c:v>
                </c:pt>
                <c:pt idx="10">
                  <c:v>56862</c:v>
                </c:pt>
                <c:pt idx="11">
                  <c:v>62683</c:v>
                </c:pt>
                <c:pt idx="12">
                  <c:v>63597</c:v>
                </c:pt>
                <c:pt idx="13">
                  <c:v>74495</c:v>
                </c:pt>
                <c:pt idx="14">
                  <c:v>81860</c:v>
                </c:pt>
                <c:pt idx="15">
                  <c:v>93118</c:v>
                </c:pt>
                <c:pt idx="16">
                  <c:v>93920</c:v>
                </c:pt>
                <c:pt idx="17">
                  <c:v>97417</c:v>
                </c:pt>
                <c:pt idx="18">
                  <c:v>105591</c:v>
                </c:pt>
                <c:pt idx="19">
                  <c:v>118622</c:v>
                </c:pt>
                <c:pt idx="20">
                  <c:v>121303</c:v>
                </c:pt>
                <c:pt idx="21">
                  <c:v>123694</c:v>
                </c:pt>
                <c:pt idx="22">
                  <c:v>124275</c:v>
                </c:pt>
                <c:pt idx="23">
                  <c:v>126348</c:v>
                </c:pt>
                <c:pt idx="24">
                  <c:v>136158</c:v>
                </c:pt>
                <c:pt idx="25">
                  <c:v>136851</c:v>
                </c:pt>
                <c:pt idx="26">
                  <c:v>139271</c:v>
                </c:pt>
                <c:pt idx="27">
                  <c:v>143714</c:v>
                </c:pt>
                <c:pt idx="28">
                  <c:v>144912</c:v>
                </c:pt>
                <c:pt idx="29">
                  <c:v>146775</c:v>
                </c:pt>
                <c:pt idx="30">
                  <c:v>151782</c:v>
                </c:pt>
                <c:pt idx="31">
                  <c:v>158265</c:v>
                </c:pt>
                <c:pt idx="32">
                  <c:v>162933</c:v>
                </c:pt>
                <c:pt idx="33">
                  <c:v>189498</c:v>
                </c:pt>
                <c:pt idx="34">
                  <c:v>200799</c:v>
                </c:pt>
                <c:pt idx="35">
                  <c:v>223000</c:v>
                </c:pt>
                <c:pt idx="36">
                  <c:v>230037</c:v>
                </c:pt>
                <c:pt idx="37">
                  <c:v>271065</c:v>
                </c:pt>
                <c:pt idx="38">
                  <c:v>283968</c:v>
                </c:pt>
              </c:numCache>
            </c:numRef>
          </c:xVal>
          <c:yVal>
            <c:numRef>
              <c:f>'[spr XSA 2013.xlsx]WECA'!$AA$73:$AA$111</c:f>
              <c:numCache>
                <c:formatCode>General</c:formatCode>
                <c:ptCount val="39"/>
                <c:pt idx="0">
                  <c:v>1.0139845483010674</c:v>
                </c:pt>
                <c:pt idx="1">
                  <c:v>0.98768825672505878</c:v>
                </c:pt>
                <c:pt idx="2">
                  <c:v>0.98122555096184971</c:v>
                </c:pt>
                <c:pt idx="3">
                  <c:v>0.97786440432867616</c:v>
                </c:pt>
                <c:pt idx="4">
                  <c:v>0.96926954336062643</c:v>
                </c:pt>
                <c:pt idx="5">
                  <c:v>0.95962404018370429</c:v>
                </c:pt>
                <c:pt idx="6">
                  <c:v>0.95128900211972867</c:v>
                </c:pt>
                <c:pt idx="7">
                  <c:v>0.95037096196724968</c:v>
                </c:pt>
                <c:pt idx="8">
                  <c:v>0.93422574878768738</c:v>
                </c:pt>
                <c:pt idx="9">
                  <c:v>0.91941048783104307</c:v>
                </c:pt>
                <c:pt idx="10">
                  <c:v>0.91923069670548174</c:v>
                </c:pt>
                <c:pt idx="11">
                  <c:v>0.9054878169981958</c:v>
                </c:pt>
                <c:pt idx="12">
                  <c:v>0.90336718098920454</c:v>
                </c:pt>
                <c:pt idx="13">
                  <c:v>0.87882646360215277</c:v>
                </c:pt>
                <c:pt idx="14">
                  <c:v>0.86298296406632302</c:v>
                </c:pt>
                <c:pt idx="15">
                  <c:v>0.83983927100416578</c:v>
                </c:pt>
                <c:pt idx="16">
                  <c:v>0.83823783046004219</c:v>
                </c:pt>
                <c:pt idx="17">
                  <c:v>0.83132577599755941</c:v>
                </c:pt>
                <c:pt idx="18">
                  <c:v>0.81560553996513585</c:v>
                </c:pt>
                <c:pt idx="19">
                  <c:v>0.79173774612473724</c:v>
                </c:pt>
                <c:pt idx="20">
                  <c:v>0.78699941301799614</c:v>
                </c:pt>
                <c:pt idx="21">
                  <c:v>0.78282120956119361</c:v>
                </c:pt>
                <c:pt idx="22">
                  <c:v>0.78181262014041153</c:v>
                </c:pt>
                <c:pt idx="23">
                  <c:v>0.77823506948444487</c:v>
                </c:pt>
                <c:pt idx="24">
                  <c:v>0.76173979802869718</c:v>
                </c:pt>
                <c:pt idx="25">
                  <c:v>0.76060093956350272</c:v>
                </c:pt>
                <c:pt idx="26">
                  <c:v>0.75665054397276854</c:v>
                </c:pt>
                <c:pt idx="27">
                  <c:v>0.74950363222381167</c:v>
                </c:pt>
                <c:pt idx="28">
                  <c:v>0.74759960725130259</c:v>
                </c:pt>
                <c:pt idx="29">
                  <c:v>0.74465781711111634</c:v>
                </c:pt>
                <c:pt idx="30">
                  <c:v>0.73686498571171088</c:v>
                </c:pt>
                <c:pt idx="31">
                  <c:v>0.72701399904986097</c:v>
                </c:pt>
                <c:pt idx="32">
                  <c:v>0.7200824727306171</c:v>
                </c:pt>
                <c:pt idx="33">
                  <c:v>0.68302290544341338</c:v>
                </c:pt>
                <c:pt idx="34">
                  <c:v>0.66838919097935501</c:v>
                </c:pt>
                <c:pt idx="35">
                  <c:v>0.64139319717327281</c:v>
                </c:pt>
                <c:pt idx="36">
                  <c:v>0.63328574070538923</c:v>
                </c:pt>
                <c:pt idx="37">
                  <c:v>0.58981762466837273</c:v>
                </c:pt>
                <c:pt idx="38">
                  <c:v>0.57735458217714419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2A-4B36-8869-F7DD268A4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383480"/>
        <c:axId val="245384264"/>
      </c:scatterChart>
      <c:valAx>
        <c:axId val="245383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stock</a:t>
                </a:r>
                <a:r>
                  <a:rPr lang="en-US" sz="1400" baseline="0" dirty="0"/>
                  <a:t> </a:t>
                </a:r>
                <a:r>
                  <a:rPr lang="pl-PL" sz="1400" baseline="0" dirty="0" err="1"/>
                  <a:t>numbers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5384264"/>
        <c:crosses val="autoZero"/>
        <c:crossBetween val="midCat"/>
      </c:valAx>
      <c:valAx>
        <c:axId val="245384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is-IS" sz="1400"/>
                  <a:t>relative weight at age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45383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93874583244666"/>
          <c:y val="0.54330907809357964"/>
          <c:w val="0.42937814285586245"/>
          <c:h val="0.242687337332526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1594197866903"/>
          <c:y val="8.893764890320828E-2"/>
          <c:w val="0.82498537488890122"/>
          <c:h val="0.67533977706180792"/>
        </c:manualLayout>
      </c:layout>
      <c:scatterChart>
        <c:scatterStyle val="lineMarker"/>
        <c:varyColors val="0"/>
        <c:ser>
          <c:idx val="0"/>
          <c:order val="0"/>
          <c:tx>
            <c:v>constant W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[9]results1Cod200!$D$426:$D$446</c:f>
              <c:numCache>
                <c:formatCode>0</c:formatCode>
                <c:ptCount val="21"/>
                <c:pt idx="0">
                  <c:v>0</c:v>
                </c:pt>
                <c:pt idx="1">
                  <c:v>70.234565734863281</c:v>
                </c:pt>
                <c:pt idx="2">
                  <c:v>116.71849822998047</c:v>
                </c:pt>
                <c:pt idx="3">
                  <c:v>146.96998596191406</c:v>
                </c:pt>
                <c:pt idx="4">
                  <c:v>165.69271850585937</c:v>
                </c:pt>
                <c:pt idx="5">
                  <c:v>175.95295715332031</c:v>
                </c:pt>
                <c:pt idx="6">
                  <c:v>179.82365417480469</c:v>
                </c:pt>
                <c:pt idx="7">
                  <c:v>178.74073791503906</c:v>
                </c:pt>
                <c:pt idx="8">
                  <c:v>173.73577880859375</c:v>
                </c:pt>
                <c:pt idx="9">
                  <c:v>165.55653381347656</c:v>
                </c:pt>
                <c:pt idx="10">
                  <c:v>154.76223754882812</c:v>
                </c:pt>
                <c:pt idx="11">
                  <c:v>141.77366638183594</c:v>
                </c:pt>
                <c:pt idx="12">
                  <c:v>126.92861175537109</c:v>
                </c:pt>
                <c:pt idx="13">
                  <c:v>110.47568511962891</c:v>
                </c:pt>
                <c:pt idx="14">
                  <c:v>92.635887145996094</c:v>
                </c:pt>
                <c:pt idx="15">
                  <c:v>73.655426025390625</c:v>
                </c:pt>
                <c:pt idx="16">
                  <c:v>53.982315063476563</c:v>
                </c:pt>
                <c:pt idx="17">
                  <c:v>34.770137786865234</c:v>
                </c:pt>
                <c:pt idx="18">
                  <c:v>18.428070068359375</c:v>
                </c:pt>
                <c:pt idx="19">
                  <c:v>7.6303224563598633</c:v>
                </c:pt>
                <c:pt idx="20">
                  <c:v>2.4907622337341309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64-4E52-9B69-F91E83B3BCBF}"/>
            </c:ext>
          </c:extLst>
        </c:ser>
        <c:ser>
          <c:idx val="1"/>
          <c:order val="1"/>
          <c:tx>
            <c:strRef>
              <c:f>'[MSY-long term simulations -effect of density dependence on W and M2 and cod effect - 18-03-2016 years200.xlsm]results1Cod200'!$E$425</c:f>
              <c:strCache>
                <c:ptCount val="1"/>
                <c:pt idx="0">
                  <c:v>W dens. dep.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[9]results1Cod200!$F$426:$F$446</c:f>
              <c:numCache>
                <c:formatCode>0</c:formatCode>
                <c:ptCount val="21"/>
                <c:pt idx="0">
                  <c:v>0</c:v>
                </c:pt>
                <c:pt idx="1">
                  <c:v>61.028579711914062</c:v>
                </c:pt>
                <c:pt idx="2">
                  <c:v>108.02003479003906</c:v>
                </c:pt>
                <c:pt idx="3">
                  <c:v>144.24955749511719</c:v>
                </c:pt>
                <c:pt idx="4">
                  <c:v>172.05459594726562</c:v>
                </c:pt>
                <c:pt idx="5">
                  <c:v>193.13356018066406</c:v>
                </c:pt>
                <c:pt idx="6">
                  <c:v>208.73553466796875</c:v>
                </c:pt>
                <c:pt idx="7">
                  <c:v>219.80879211425781</c:v>
                </c:pt>
                <c:pt idx="8">
                  <c:v>227.07391357421875</c:v>
                </c:pt>
                <c:pt idx="9">
                  <c:v>231.09208679199219</c:v>
                </c:pt>
                <c:pt idx="10">
                  <c:v>232.31361389160156</c:v>
                </c:pt>
                <c:pt idx="11">
                  <c:v>231.08079528808594</c:v>
                </c:pt>
                <c:pt idx="12">
                  <c:v>227.68557739257812</c:v>
                </c:pt>
                <c:pt idx="13">
                  <c:v>222.35728454589844</c:v>
                </c:pt>
                <c:pt idx="14">
                  <c:v>215.29051208496094</c:v>
                </c:pt>
                <c:pt idx="15">
                  <c:v>206.63961791992187</c:v>
                </c:pt>
                <c:pt idx="16">
                  <c:v>196.5477294921875</c:v>
                </c:pt>
                <c:pt idx="17">
                  <c:v>185.11460876464844</c:v>
                </c:pt>
                <c:pt idx="18">
                  <c:v>172.44265747070312</c:v>
                </c:pt>
                <c:pt idx="19">
                  <c:v>158.61166381835937</c:v>
                </c:pt>
                <c:pt idx="20">
                  <c:v>143.6917724609375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64-4E52-9B69-F91E83B3B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506664"/>
        <c:axId val="333503136"/>
      </c:scatterChart>
      <c:valAx>
        <c:axId val="33350666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3503136"/>
        <c:crosses val="autoZero"/>
        <c:crossBetween val="midCat"/>
      </c:valAx>
      <c:valAx>
        <c:axId val="333503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equilibrium yield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33506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08745840626086"/>
          <c:y val="5.7537030328015625E-2"/>
          <c:w val="0.78160281826609446"/>
          <c:h val="0.6226864444411635"/>
        </c:manualLayout>
      </c:layout>
      <c:scatterChart>
        <c:scatterStyle val="lineMarker"/>
        <c:varyColors val="0"/>
        <c:ser>
          <c:idx val="0"/>
          <c:order val="0"/>
          <c:tx>
            <c:v>constant W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[9]results1Cod200!$C$426:$C$446</c:f>
              <c:numCache>
                <c:formatCode>0</c:formatCode>
                <c:ptCount val="21"/>
                <c:pt idx="0">
                  <c:v>2020.037841796875</c:v>
                </c:pt>
                <c:pt idx="1">
                  <c:v>1680.7314453125</c:v>
                </c:pt>
                <c:pt idx="2">
                  <c:v>1415.64453125</c:v>
                </c:pt>
                <c:pt idx="3">
                  <c:v>1202.7908935546875</c:v>
                </c:pt>
                <c:pt idx="4">
                  <c:v>1027.9134521484375</c:v>
                </c:pt>
                <c:pt idx="5">
                  <c:v>881.491943359375</c:v>
                </c:pt>
                <c:pt idx="6">
                  <c:v>756.9365234375</c:v>
                </c:pt>
                <c:pt idx="7">
                  <c:v>649.5345458984375</c:v>
                </c:pt>
                <c:pt idx="8">
                  <c:v>555.86224365234375</c:v>
                </c:pt>
                <c:pt idx="9">
                  <c:v>473.34719848632812</c:v>
                </c:pt>
                <c:pt idx="10">
                  <c:v>400.03436279296875</c:v>
                </c:pt>
                <c:pt idx="11">
                  <c:v>334.40316772460937</c:v>
                </c:pt>
                <c:pt idx="12">
                  <c:v>275.28683471679687</c:v>
                </c:pt>
                <c:pt idx="13">
                  <c:v>221.71694946289062</c:v>
                </c:pt>
                <c:pt idx="14">
                  <c:v>172.96026611328125</c:v>
                </c:pt>
                <c:pt idx="15">
                  <c:v>128.5281982421875</c:v>
                </c:pt>
                <c:pt idx="16">
                  <c:v>88.389915466308594</c:v>
                </c:pt>
                <c:pt idx="17">
                  <c:v>53.611461639404297</c:v>
                </c:pt>
                <c:pt idx="18">
                  <c:v>26.845661163330078</c:v>
                </c:pt>
                <c:pt idx="19">
                  <c:v>10.5360107421875</c:v>
                </c:pt>
                <c:pt idx="20">
                  <c:v>3.2696397304534912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AC-4F9D-836F-3E9491E75809}"/>
            </c:ext>
          </c:extLst>
        </c:ser>
        <c:ser>
          <c:idx val="1"/>
          <c:order val="1"/>
          <c:tx>
            <c:strRef>
              <c:f>'[MSY-long term simulations -effect of density dependence on W and M2 and cod effect - 18-03-2016 years200.xlsm]results1Cod200'!$E$425</c:f>
              <c:strCache>
                <c:ptCount val="1"/>
                <c:pt idx="0">
                  <c:v>W dens. dep.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[9]results1Cod200!$E$426:$E$446</c:f>
              <c:numCache>
                <c:formatCode>0</c:formatCode>
                <c:ptCount val="21"/>
                <c:pt idx="0">
                  <c:v>1637.01220703125</c:v>
                </c:pt>
                <c:pt idx="1">
                  <c:v>1460.4300537109375</c:v>
                </c:pt>
                <c:pt idx="2">
                  <c:v>1310.144775390625</c:v>
                </c:pt>
                <c:pt idx="3">
                  <c:v>1180.5252685546875</c:v>
                </c:pt>
                <c:pt idx="4">
                  <c:v>1067.383544921875</c:v>
                </c:pt>
                <c:pt idx="5">
                  <c:v>967.56341552734375</c:v>
                </c:pt>
                <c:pt idx="6">
                  <c:v>878.6368408203125</c:v>
                </c:pt>
                <c:pt idx="7">
                  <c:v>798.77313232421875</c:v>
                </c:pt>
                <c:pt idx="8">
                  <c:v>726.51617431640625</c:v>
                </c:pt>
                <c:pt idx="9">
                  <c:v>660.7208251953125</c:v>
                </c:pt>
                <c:pt idx="10">
                  <c:v>600.4931640625</c:v>
                </c:pt>
                <c:pt idx="11">
                  <c:v>545.053955078125</c:v>
                </c:pt>
                <c:pt idx="12">
                  <c:v>493.81210327148437</c:v>
                </c:pt>
                <c:pt idx="13">
                  <c:v>446.25662231445312</c:v>
                </c:pt>
                <c:pt idx="14">
                  <c:v>401.96823120117187</c:v>
                </c:pt>
                <c:pt idx="15">
                  <c:v>360.58236694335937</c:v>
                </c:pt>
                <c:pt idx="16">
                  <c:v>321.81320190429687</c:v>
                </c:pt>
                <c:pt idx="17">
                  <c:v>285.38150024414062</c:v>
                </c:pt>
                <c:pt idx="18">
                  <c:v>251.07249450683594</c:v>
                </c:pt>
                <c:pt idx="19">
                  <c:v>218.69314575195312</c:v>
                </c:pt>
                <c:pt idx="20">
                  <c:v>188.07077026367187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AC-4F9D-836F-3E9491E75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507448"/>
        <c:axId val="333501568"/>
      </c:scatterChart>
      <c:valAx>
        <c:axId val="33350744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3501568"/>
        <c:crosses val="autoZero"/>
        <c:crossBetween val="midCat"/>
      </c:valAx>
      <c:valAx>
        <c:axId val="333501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equilibrium biomass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335074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4013630883179732"/>
          <c:y val="0.91624078806058584"/>
          <c:w val="0.5091961609966682"/>
          <c:h val="7.273613117061067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0.37315</cdr:x>
      <cdr:y>0.13889</cdr:y>
    </cdr:from>
    <cdr:to>
      <cdr:x>0.375</cdr:x>
      <cdr:y>0.2815</cdr:y>
    </cdr:to>
    <cdr:cxnSp macro="">
      <cdr:nvCxnSpPr>
        <cdr:cNvPr id="3" name="Łącznik prosty ze strzałką 2">
          <a:extLst xmlns:a="http://schemas.openxmlformats.org/drawingml/2006/main">
            <a:ext uri="{FF2B5EF4-FFF2-40B4-BE49-F238E27FC236}">
              <a16:creationId xmlns:a16="http://schemas.microsoft.com/office/drawing/2014/main" xmlns="" id="{10C836C5-358B-4487-A8EA-A4B898FD893D}"/>
            </a:ext>
          </a:extLst>
        </cdr:cNvPr>
        <cdr:cNvCxnSpPr/>
      </cdr:nvCxnSpPr>
      <cdr:spPr>
        <a:xfrm xmlns:a="http://schemas.openxmlformats.org/drawingml/2006/main" flipH="1">
          <a:off x="1719666" y="429721"/>
          <a:ext cx="8526" cy="441245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pl-PL"/>
              <a:t>ICES CM 2018/ Q:452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21AD319-8383-458D-8429-CADFC8DCB8D4}" type="datetimeFigureOut">
              <a:rPr lang="pl-PL"/>
              <a:pPr>
                <a:defRPr/>
              </a:pPr>
              <a:t>10.10.2018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1BD9D9B-C098-4F57-8F43-00A1F2C6B79B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39565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pl-PL"/>
              <a:t>ICES CM 2018/ Q:452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D6ACAD-1605-472E-8773-A0927815FCC8}" type="datetimeFigureOut">
              <a:rPr lang="pl-PL"/>
              <a:pPr>
                <a:defRPr/>
              </a:pPr>
              <a:t>10.10.2018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81A6A9A-096C-48DE-B6E6-8198499356FB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38600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Symbol zastępczy nagłówka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ICES CM 2018/ Q:452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719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2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ICES CM 2018/ Q:452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54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ICES CM 2018/ Q:452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448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ICES CM 2018/ Q:452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423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1BA25-1F51-46AD-916C-A93D6FB19ABD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2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300E-046C-43B4-B362-B6A5A1477173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3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9403-FBCF-4FA4-A592-E92D63E64119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75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FC3B-3A0C-4981-8377-BE605453D63D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5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08BA-354B-4305-A905-3EC0AFDCDD17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12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ADF36-B92A-4A3B-8587-B25D7E1B61E2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30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92D4-B171-4999-BB96-77CACE2E92EE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4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4802-92BC-4F1A-8CDB-39949635E040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BDEA-1ACB-4FA1-98DF-E247A6E65C63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056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5CA8-F9D6-4F83-9FB6-164F22B8FACB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08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7FDBC-D6AC-4000-A1DD-B4C8FE60909C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0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E3CB86-91B2-403D-AF18-A550C4CD4436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67544" y="90872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Density dependence in fish populations</a:t>
            </a:r>
            <a:r>
              <a:rPr lang="pl-PL" sz="2800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800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endParaRPr lang="pl-PL" sz="2800" b="1" i="1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2400" b="1" i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by</a:t>
            </a:r>
            <a:r>
              <a:rPr lang="pl-PL" sz="2800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800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sz="2400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GB" sz="2400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Jan Horbowy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*, 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Jeremy Collie**, 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Adrien Tableau**</a:t>
            </a: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GB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endParaRPr lang="pl-PL" b="1" i="1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National Marine Fisheries Research Institute,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Gdynia, Poland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**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University of Rhode Island, Narragansett, RI USA</a:t>
            </a:r>
            <a:r>
              <a:rPr lang="en-GB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GB" b="1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GB" sz="2400" i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endParaRPr lang="pl-PL" sz="2400" i="1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Final Symposium: Optimizing sustainable fishing yields</a:t>
            </a:r>
            <a:b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- ecosystem and management perspectives</a:t>
            </a:r>
            <a:b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Copenhagen, 10-11 October, 2018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67744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Results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9552" y="83671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Example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of strong negative DDG – Baltic sprat</a:t>
            </a:r>
          </a:p>
        </p:txBody>
      </p:sp>
      <p:pic>
        <p:nvPicPr>
          <p:cNvPr id="9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27584" y="1206044"/>
            <a:ext cx="3384376" cy="4536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752020" y="1206044"/>
            <a:ext cx="3420380" cy="4536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27584" y="57425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n-lt"/>
              </a:rPr>
              <a:t>Reciprocal of yearly increments vs biomass, R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  ca. 0.5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772034" y="5788714"/>
            <a:ext cx="419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n-lt"/>
              </a:rPr>
              <a:t>Year class increments vs </a:t>
            </a:r>
            <a:r>
              <a:rPr lang="en-US" b="1" dirty="0" err="1" smtClean="0">
                <a:solidFill>
                  <a:schemeClr val="bg2"/>
                </a:solidFill>
                <a:latin typeface="+mn-lt"/>
              </a:rPr>
              <a:t>Recr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. &amp; biomass, R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  ca. 0.3-0.5</a:t>
            </a:r>
          </a:p>
        </p:txBody>
      </p:sp>
    </p:spTree>
    <p:extLst>
      <p:ext uri="{BB962C8B-B14F-4D97-AF65-F5344CB8AC3E}">
        <p14:creationId xmlns:p14="http://schemas.microsoft.com/office/powerpoint/2010/main" val="128782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67744" y="2606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95536" y="1196752"/>
            <a:ext cx="8388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Density Dependent Growth (DDG)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may have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substantial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impact on estimates of MSY parameters (Baltic sprat example)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DDG occurs for quite 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high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 percentage of stocks: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over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30% for given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model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,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>
                <a:solidFill>
                  <a:schemeClr val="bg2"/>
                </a:solidFill>
                <a:latin typeface="+mn-lt"/>
              </a:rPr>
              <a:t>almost 50% for at least one of the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models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2400" dirty="0" err="1" smtClean="0">
                <a:solidFill>
                  <a:schemeClr val="bg2"/>
                </a:solidFill>
                <a:latin typeface="+mn-lt"/>
              </a:rPr>
              <a:t>however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, in </a:t>
            </a:r>
            <a:r>
              <a:rPr lang="pl-PL" sz="2400" dirty="0" err="1" smtClean="0">
                <a:solidFill>
                  <a:schemeClr val="bg2"/>
                </a:solidFill>
                <a:latin typeface="+mn-lt"/>
              </a:rPr>
              <a:t>some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400" dirty="0" err="1" smtClean="0">
                <a:solidFill>
                  <a:schemeClr val="bg2"/>
                </a:solidFill>
                <a:latin typeface="+mn-lt"/>
              </a:rPr>
              <a:t>cases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400" dirty="0" err="1" smtClean="0">
                <a:solidFill>
                  <a:schemeClr val="bg2"/>
                </a:solidFill>
                <a:latin typeface="+mn-lt"/>
              </a:rPr>
              <a:t>relationship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 was </a:t>
            </a:r>
            <a:r>
              <a:rPr lang="pl-PL" sz="2400" dirty="0" err="1" smtClean="0">
                <a:solidFill>
                  <a:schemeClr val="bg2"/>
                </a:solidFill>
                <a:latin typeface="+mn-lt"/>
              </a:rPr>
              <a:t>rather</a:t>
            </a:r>
            <a:r>
              <a:rPr lang="pl-PL" sz="2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400" dirty="0" err="1" smtClean="0">
                <a:solidFill>
                  <a:schemeClr val="bg2"/>
                </a:solidFill>
                <a:latin typeface="+mn-lt"/>
              </a:rPr>
              <a:t>weak</a:t>
            </a:r>
            <a:endParaRPr lang="pl-PL" sz="2400" dirty="0" smtClean="0">
              <a:solidFill>
                <a:schemeClr val="bg2"/>
              </a:solidFill>
              <a:latin typeface="+mn-lt"/>
            </a:endParaRPr>
          </a:p>
          <a:p>
            <a:pPr lvl="1"/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It is recommended to consider DDG in estimates of MSY parameters</a:t>
            </a:r>
            <a:r>
              <a:rPr lang="pl-PL" sz="2400" dirty="0">
                <a:solidFill>
                  <a:schemeClr val="bg2"/>
                </a:solidFill>
                <a:latin typeface="+mn-lt"/>
              </a:rPr>
              <a:t>	</a:t>
            </a:r>
            <a:endParaRPr lang="pl-PL" sz="24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buAutoNum type="arabicPeriod"/>
            </a:pPr>
            <a:endParaRPr lang="pl-PL" sz="24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buAutoNum type="arabicPeriod"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endParaRPr lang="pl-PL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02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24821" y="1844824"/>
            <a:ext cx="8208912" cy="2088233"/>
            <a:chOff x="539552" y="2708919"/>
            <a:chExt cx="8208912" cy="2088233"/>
          </a:xfrm>
        </p:grpSpPr>
        <p:sp>
          <p:nvSpPr>
            <p:cNvPr id="3" name="Prostokąt zaokrąglony 2"/>
            <p:cNvSpPr/>
            <p:nvPr/>
          </p:nvSpPr>
          <p:spPr>
            <a:xfrm>
              <a:off x="539552" y="2708919"/>
              <a:ext cx="8208912" cy="20882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1691680" y="2877840"/>
              <a:ext cx="621921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rgbClr val="0070C0"/>
                  </a:solidFill>
                  <a:latin typeface="Comic Sans MS" pitchFamily="66" charset="0"/>
                  <a:cs typeface="Times New Roman" pitchFamily="18" charset="0"/>
                </a:rPr>
                <a:t>Thank you</a:t>
              </a:r>
            </a:p>
            <a:p>
              <a:pPr algn="ctr"/>
              <a:r>
                <a:rPr lang="pl-PL" sz="5400" b="1" dirty="0">
                  <a:solidFill>
                    <a:srgbClr val="0070C0"/>
                  </a:solidFill>
                  <a:latin typeface="Comic Sans MS" pitchFamily="66" charset="0"/>
                  <a:cs typeface="Times New Roman" pitchFamily="18" charset="0"/>
                  <a:sym typeface="Wingdings" panose="05000000000000000000" pitchFamily="2" charset="2"/>
                </a:rPr>
                <a:t></a:t>
              </a:r>
              <a:endParaRPr lang="pl-PL" sz="54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04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32323"/>
              </p:ext>
            </p:extLst>
          </p:nvPr>
        </p:nvGraphicFramePr>
        <p:xfrm>
          <a:off x="1547664" y="188640"/>
          <a:ext cx="3744416" cy="638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rkusz" r:id="rId3" imgW="6263853" imgH="10683209" progId="Excel.Sheet.12">
                  <p:embed/>
                </p:oleObj>
              </mc:Choice>
              <mc:Fallback>
                <p:oleObj name="Arkusz" r:id="rId3" imgW="6263853" imgH="106832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88640"/>
                        <a:ext cx="3744416" cy="638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580112" y="692696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Red</a:t>
            </a:r>
            <a:r>
              <a:rPr lang="pl-PL" sz="20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=</a:t>
            </a:r>
            <a:r>
              <a:rPr lang="pl-PL" sz="20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significant yearly increments</a:t>
            </a:r>
          </a:p>
          <a:p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Green</a:t>
            </a:r>
            <a:r>
              <a:rPr lang="pl-PL" sz="20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=</a:t>
            </a:r>
            <a:r>
              <a:rPr lang="pl-PL" sz="20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significant changes over cohort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09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7200" y="1417638"/>
            <a:ext cx="836327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ICES basis of the fisheries advice: </a:t>
            </a:r>
          </a:p>
          <a:p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Maximum Sustainable Yield (MSY)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	a) within a precautionary approach (PA)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	b) integrating ecosystem-based management </a:t>
            </a:r>
          </a:p>
          <a:p>
            <a:endParaRPr lang="en-US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Standard ICES approach to derive F</a:t>
            </a:r>
            <a:r>
              <a:rPr lang="en-US" sz="2400" b="1" baseline="-25000" dirty="0" smtClean="0">
                <a:solidFill>
                  <a:schemeClr val="bg2"/>
                </a:solidFill>
                <a:latin typeface="+mn-lt"/>
              </a:rPr>
              <a:t>MSY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:</a:t>
            </a:r>
            <a:endParaRPr lang="en-US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Long-term stochastic simulations with age-structured model (S-R relationship, </a:t>
            </a:r>
            <a:r>
              <a:rPr lang="en-US" sz="2000" dirty="0">
                <a:solidFill>
                  <a:schemeClr val="bg2"/>
                </a:solidFill>
              </a:rPr>
              <a:t>advice rule,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precautionary approach included)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Constant: growth rate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, maturity, natural mortality, fishing pattern</a:t>
            </a:r>
          </a:p>
          <a:p>
            <a:endParaRPr lang="pl-PL" sz="1100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However, growth rate may change with change of stock size 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 smtClean="0">
                <a:solidFill>
                  <a:schemeClr val="bg2"/>
                </a:solidFill>
              </a:rPr>
              <a:t>Introduction</a:t>
            </a:r>
            <a:endParaRPr lang="en-US" sz="3600" b="1" i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6206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2"/>
                </a:solidFill>
                <a:latin typeface="+mj-lt"/>
              </a:rPr>
              <a:t>Baltic sprat – an example of density-dependent growth (DDG)</a:t>
            </a:r>
            <a:endParaRPr lang="en-US" sz="2400" b="1" i="1" u="sng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3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086782"/>
              </p:ext>
            </p:extLst>
          </p:nvPr>
        </p:nvGraphicFramePr>
        <p:xfrm>
          <a:off x="1259632" y="1628800"/>
          <a:ext cx="64087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43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Prostokąt 1"/>
          <p:cNvSpPr>
            <a:spLocks noChangeArrowheads="1"/>
          </p:cNvSpPr>
          <p:nvPr/>
        </p:nvSpPr>
        <p:spPr bwMode="auto">
          <a:xfrm>
            <a:off x="251520" y="188641"/>
            <a:ext cx="87849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s-IS" sz="2400" b="1" i="1" u="sng" dirty="0">
                <a:solidFill>
                  <a:schemeClr val="bg2"/>
                </a:solidFill>
                <a:latin typeface="+mj-lt"/>
              </a:rPr>
              <a:t>Sprat: influence of </a:t>
            </a:r>
            <a:r>
              <a:rPr lang="en-US" altLang="is-IS" sz="2400" b="1" i="1" u="sng" dirty="0" smtClean="0">
                <a:solidFill>
                  <a:schemeClr val="bg2"/>
                </a:solidFill>
                <a:latin typeface="+mj-lt"/>
              </a:rPr>
              <a:t>density-dependent growth on MSY</a:t>
            </a:r>
            <a:r>
              <a:rPr lang="pl-PL" altLang="is-IS" sz="2400" b="1" i="1" u="sng" dirty="0" smtClean="0">
                <a:solidFill>
                  <a:schemeClr val="bg2"/>
                </a:solidFill>
                <a:latin typeface="+mj-lt"/>
              </a:rPr>
              <a:t> */ </a:t>
            </a:r>
            <a:r>
              <a:rPr lang="en-US" altLang="is-IS" b="1" dirty="0" smtClean="0">
                <a:solidFill>
                  <a:schemeClr val="bg2"/>
                </a:solidFill>
                <a:latin typeface="+mj-lt"/>
              </a:rPr>
              <a:t>(</a:t>
            </a:r>
            <a:r>
              <a:rPr lang="en-US" altLang="is-IS" b="1" dirty="0">
                <a:solidFill>
                  <a:schemeClr val="bg2"/>
                </a:solidFill>
                <a:latin typeface="+mj-lt"/>
              </a:rPr>
              <a:t>black=constant growth, red=DDG)</a:t>
            </a: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230067"/>
              </p:ext>
            </p:extLst>
          </p:nvPr>
        </p:nvGraphicFramePr>
        <p:xfrm>
          <a:off x="467544" y="839039"/>
          <a:ext cx="4608512" cy="309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288474"/>
              </p:ext>
            </p:extLst>
          </p:nvPr>
        </p:nvGraphicFramePr>
        <p:xfrm>
          <a:off x="431938" y="3717032"/>
          <a:ext cx="46085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Łącznik prosty ze strzałką 2"/>
          <p:cNvCxnSpPr/>
          <p:nvPr/>
        </p:nvCxnSpPr>
        <p:spPr>
          <a:xfrm>
            <a:off x="3059832" y="865748"/>
            <a:ext cx="0" cy="4030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5137806" y="1014870"/>
            <a:ext cx="3794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is-IS" sz="2000" dirty="0" smtClean="0">
                <a:solidFill>
                  <a:schemeClr val="bg2"/>
                </a:solidFill>
                <a:latin typeface="+mn-lt"/>
              </a:rPr>
              <a:t>Results of long-term stochastic simulations with </a:t>
            </a:r>
            <a:r>
              <a:rPr lang="en-US" altLang="is-IS" sz="2000" b="1" dirty="0" smtClean="0">
                <a:solidFill>
                  <a:schemeClr val="bg2"/>
                </a:solidFill>
                <a:latin typeface="+mn-lt"/>
              </a:rPr>
              <a:t>constant &amp; DD growth</a:t>
            </a:r>
          </a:p>
          <a:p>
            <a:pPr marL="342900" indent="-342900" eaLnBrk="1" hangingPunct="1">
              <a:buAutoNum type="alphaLcPeriod"/>
            </a:pPr>
            <a:r>
              <a:rPr lang="en-US" altLang="is-IS" sz="2000" dirty="0" smtClean="0">
                <a:solidFill>
                  <a:schemeClr val="bg2"/>
                </a:solidFill>
                <a:latin typeface="+mn-lt"/>
              </a:rPr>
              <a:t>MSY &amp; </a:t>
            </a:r>
            <a:r>
              <a:rPr lang="en-US" altLang="is-IS" sz="2000" dirty="0" err="1" smtClean="0">
                <a:solidFill>
                  <a:schemeClr val="bg2"/>
                </a:solidFill>
                <a:latin typeface="+mn-lt"/>
              </a:rPr>
              <a:t>Fmsy</a:t>
            </a:r>
            <a:r>
              <a:rPr lang="en-US" altLang="is-IS" sz="2000" dirty="0" smtClean="0">
                <a:solidFill>
                  <a:schemeClr val="bg2"/>
                </a:solidFill>
                <a:latin typeface="+mn-lt"/>
              </a:rPr>
              <a:t> much higher when DDG included</a:t>
            </a:r>
          </a:p>
          <a:p>
            <a:pPr marL="342900" indent="-342900" eaLnBrk="1" hangingPunct="1">
              <a:buAutoNum type="alphaLcPeriod"/>
            </a:pPr>
            <a:r>
              <a:rPr lang="en-US" altLang="is-IS" sz="2000" dirty="0" smtClean="0">
                <a:solidFill>
                  <a:schemeClr val="bg2"/>
                </a:solidFill>
                <a:latin typeface="+mn-lt"/>
              </a:rPr>
              <a:t>DDG would also effect estimates of PA ref. points</a:t>
            </a:r>
            <a:endParaRPr lang="en-US" altLang="is-I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292080" y="3429000"/>
            <a:ext cx="37444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is-IS" b="1" dirty="0">
                <a:solidFill>
                  <a:srgbClr val="003A7F"/>
                </a:solidFill>
                <a:latin typeface="Comic Sans MS"/>
              </a:rPr>
              <a:t>Thus, checking evidence for  DDG </a:t>
            </a:r>
            <a:r>
              <a:rPr lang="en-US" altLang="is-IS" dirty="0">
                <a:solidFill>
                  <a:srgbClr val="003A7F"/>
                </a:solidFill>
                <a:latin typeface="Comic Sans MS"/>
              </a:rPr>
              <a:t>(and including DDG in simulations) </a:t>
            </a:r>
            <a:r>
              <a:rPr lang="en-US" altLang="is-IS" b="1" dirty="0">
                <a:solidFill>
                  <a:srgbClr val="003A7F"/>
                </a:solidFill>
                <a:latin typeface="Comic Sans MS"/>
              </a:rPr>
              <a:t>is important for estimation of MSY parameters</a:t>
            </a:r>
          </a:p>
          <a:p>
            <a:pPr lvl="0"/>
            <a:endParaRPr lang="pl-PL" altLang="is-IS" dirty="0">
              <a:solidFill>
                <a:srgbClr val="003A7F"/>
              </a:solidFill>
              <a:latin typeface="Comic Sans MS"/>
            </a:endParaRPr>
          </a:p>
          <a:p>
            <a:pPr lvl="0"/>
            <a:r>
              <a:rPr lang="en-GB" altLang="is-IS" sz="1400" b="1" dirty="0">
                <a:solidFill>
                  <a:srgbClr val="003A7F"/>
                </a:solidFill>
                <a:latin typeface="Comic Sans MS"/>
              </a:rPr>
              <a:t>*/</a:t>
            </a:r>
            <a:r>
              <a:rPr lang="pl-PL" altLang="is-IS" sz="1400" b="1" dirty="0">
                <a:solidFill>
                  <a:srgbClr val="003A7F"/>
                </a:solidFill>
                <a:latin typeface="Comic Sans MS"/>
              </a:rPr>
              <a:t> </a:t>
            </a:r>
            <a:r>
              <a:rPr lang="en-GB" altLang="is-IS" sz="1400" b="1" dirty="0">
                <a:solidFill>
                  <a:srgbClr val="003A7F"/>
                </a:solidFill>
                <a:latin typeface="Comic Sans MS"/>
              </a:rPr>
              <a:t>Horbowy, J., </a:t>
            </a:r>
            <a:r>
              <a:rPr lang="en-GB" altLang="is-IS" sz="1400" b="1" dirty="0" err="1">
                <a:solidFill>
                  <a:srgbClr val="003A7F"/>
                </a:solidFill>
                <a:latin typeface="Comic Sans MS"/>
              </a:rPr>
              <a:t>Luzenczyk</a:t>
            </a:r>
            <a:r>
              <a:rPr lang="en-GB" altLang="is-IS" sz="1400" b="1" dirty="0">
                <a:solidFill>
                  <a:srgbClr val="003A7F"/>
                </a:solidFill>
                <a:latin typeface="Comic Sans MS"/>
              </a:rPr>
              <a:t>, A. 2017.  </a:t>
            </a:r>
            <a:r>
              <a:rPr lang="en-GB" altLang="is-IS" sz="1400" dirty="0">
                <a:solidFill>
                  <a:srgbClr val="003A7F"/>
                </a:solidFill>
                <a:latin typeface="Comic Sans MS"/>
              </a:rPr>
              <a:t>Effects of multispecies and density dependent factors on MSY reference points: Example of the Baltic Sea sprat.  </a:t>
            </a:r>
            <a:r>
              <a:rPr lang="en-GB" altLang="is-IS" sz="1400" b="1" dirty="0">
                <a:solidFill>
                  <a:srgbClr val="003A7F"/>
                </a:solidFill>
                <a:latin typeface="Comic Sans MS"/>
              </a:rPr>
              <a:t>Can. J. Fish. </a:t>
            </a:r>
            <a:r>
              <a:rPr lang="en-GB" altLang="is-IS" sz="1400" b="1" dirty="0" err="1">
                <a:solidFill>
                  <a:srgbClr val="003A7F"/>
                </a:solidFill>
                <a:latin typeface="Comic Sans MS"/>
              </a:rPr>
              <a:t>Aquat</a:t>
            </a:r>
            <a:r>
              <a:rPr lang="en-GB" altLang="is-IS" sz="1400" b="1" dirty="0">
                <a:solidFill>
                  <a:srgbClr val="003A7F"/>
                </a:solidFill>
                <a:latin typeface="Comic Sans MS"/>
              </a:rPr>
              <a:t>. Sci. 74: 864–870</a:t>
            </a:r>
            <a:r>
              <a:rPr lang="en-GB" altLang="is-IS" sz="1400" dirty="0">
                <a:solidFill>
                  <a:srgbClr val="003A7F"/>
                </a:solidFill>
                <a:latin typeface="Comic Sans MS"/>
              </a:rPr>
              <a:t>.  dx.doi.org/10.1139/cjfas-2016-0220 </a:t>
            </a:r>
            <a:endParaRPr lang="pl-PL" altLang="is-IS" sz="1200" dirty="0">
              <a:solidFill>
                <a:srgbClr val="003A7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488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979712" y="3605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u="sng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Stocks considered</a:t>
            </a:r>
            <a:r>
              <a:rPr lang="pl-PL" sz="2800" b="1" i="1" u="sng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&amp; </a:t>
            </a:r>
            <a:r>
              <a:rPr lang="pl-PL" sz="2800" b="1" i="1" u="sng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Data</a:t>
            </a:r>
            <a:endParaRPr lang="en-GB" sz="2800" b="1" i="1" u="sng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39552" y="1196752"/>
            <a:ext cx="835292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53 stock</a:t>
            </a: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s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were analyzed: </a:t>
            </a: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- 43 stocks from European waters (mainly cod, haddock,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saithe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whiting, herring, sole, plaice) </a:t>
            </a:r>
          </a:p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-10 US stocks from northwest Atlantic (cod, haddock, flatfishes from Gulf of Maine &amp; Georges Bank)	</a:t>
            </a:r>
          </a:p>
          <a:p>
            <a:endParaRPr lang="en-US" sz="20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Data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Weight at age data:  from ICES WGs; where possible taken as WEST (weight in the stock) , otherwise WECA (weight in the catch)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Biomass (TSB, SSB)  and recruitment: most recent ICES assessment (2017 or 2018)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2000" b="1" i="1" dirty="0" smtClean="0">
                <a:solidFill>
                  <a:srgbClr val="002060"/>
                </a:solidFill>
                <a:latin typeface="+mj-lt"/>
              </a:rPr>
              <a:t>USA data: Northeast Regional Stock Assessment Workshop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95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165096"/>
            <a:ext cx="717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Methods: some details of growth model</a:t>
            </a:r>
            <a:endParaRPr lang="en-US" sz="2800" b="1" i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683568" y="1367418"/>
                <a:ext cx="203183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𝑑𝑤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𝑣h𝑓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2/3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−</m:t>
                      </m:r>
                      <m:r>
                        <a:rPr lang="en-GB" sz="1600" i="1">
                          <a:latin typeface="Cambria Math"/>
                        </a:rPr>
                        <m:t>𝑘𝑤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7418"/>
                <a:ext cx="2031838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179512" y="873587"/>
            <a:ext cx="87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Andersen &amp; Ursin (1977) differential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form of von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Bertalanffy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growth equation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683568" y="1962997"/>
                <a:ext cx="4572000" cy="10188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𝑖𝑛𝑓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/>
                              </a:rPr>
                              <m:t>𝑣h𝑓</m:t>
                            </m:r>
                          </m:num>
                          <m:den>
                            <m:r>
                              <a:rPr lang="en-GB" sz="16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GB" sz="1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/>
                  <a:t>,</a:t>
                </a:r>
                <a:endParaRPr lang="pl-PL" sz="1600" dirty="0" smtClean="0"/>
              </a:p>
              <a:p>
                <a:endParaRPr lang="en-GB" sz="1050" dirty="0"/>
              </a:p>
              <a:p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𝑓</m:t>
                    </m:r>
                    <m:r>
                      <a:rPr lang="en-GB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𝑓𝑜𝑜𝑑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𝑓𝑜𝑜𝑑</m:t>
                        </m:r>
                        <m:r>
                          <a:rPr lang="en-GB" sz="1600" i="1">
                            <a:latin typeface="Cambria Math"/>
                          </a:rPr>
                          <m:t>+</m:t>
                        </m:r>
                        <m:r>
                          <a:rPr lang="en-GB" sz="1600" i="1">
                            <a:latin typeface="Cambria Math"/>
                          </a:rPr>
                          <m:t>𝑄</m:t>
                        </m:r>
                        <m:r>
                          <a:rPr lang="en-GB" sz="1600" i="1">
                            <a:latin typeface="Cambria Math"/>
                          </a:rPr>
                          <m:t>∗</m:t>
                        </m:r>
                        <m:r>
                          <a:rPr lang="en-GB" sz="1600" i="1">
                            <a:latin typeface="Cambria Math"/>
                          </a:rPr>
                          <m:t>𝑆𝑡𝑜𝑐𝑘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62997"/>
                <a:ext cx="4572000" cy="1018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ostokąt 6"/>
          <p:cNvSpPr/>
          <p:nvPr/>
        </p:nvSpPr>
        <p:spPr>
          <a:xfrm>
            <a:off x="3563888" y="141277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weight </a:t>
            </a:r>
            <a:b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feeding level </a:t>
            </a:r>
            <a:b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anabolism coefficient </a:t>
            </a:r>
            <a:b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catabolism coefficient </a:t>
            </a:r>
            <a:b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fraction of assimilated food used for growth </a:t>
            </a:r>
          </a:p>
          <a:p>
            <a:r>
              <a:rPr lang="en-GB" sz="1600" i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683568" y="3550949"/>
                <a:ext cx="6696744" cy="49398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𝑰𝒏𝒄𝒓</m:t>
                        </m:r>
                        <m:r>
                          <a:rPr lang="en-GB" b="1" i="1" smtClean="0">
                            <a:latin typeface="Cambria Math"/>
                          </a:rPr>
                          <m:t>=</m:t>
                        </m:r>
                        <m:r>
                          <a:rPr lang="en-GB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latin typeface="Cambria Math"/>
                          </a:rPr>
                          <m:t>𝒕</m:t>
                        </m:r>
                        <m:r>
                          <a:rPr lang="en-GB" b="1" i="1">
                            <a:latin typeface="Cambria Math"/>
                          </a:rPr>
                          <m:t>+</m:t>
                        </m:r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  <m:r>
                          <a:rPr lang="en-GB" b="1" i="1">
                            <a:latin typeface="Cambria Math"/>
                          </a:rPr>
                          <m:t>/</m:t>
                        </m:r>
                        <m:r>
                          <a:rPr lang="en-GB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GB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−</m:t>
                        </m:r>
                        <m:r>
                          <a:rPr lang="en-GB" b="1" i="1">
                            <a:latin typeface="Cambria Math"/>
                          </a:rPr>
                          <m:t>𝑲</m:t>
                        </m:r>
                      </m:sup>
                    </m:sSup>
                    <m:sSubSup>
                      <m:sSub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  <m:r>
                          <a:rPr lang="en-GB" b="1" i="1">
                            <a:latin typeface="Cambria Math"/>
                          </a:rPr>
                          <m:t>/</m:t>
                        </m:r>
                        <m:r>
                          <a:rPr lang="en-GB" b="1" i="1">
                            <a:latin typeface="Cambria Math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GB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GB" b="1" i="1">
                                <a:latin typeface="Cambria Math"/>
                              </a:rPr>
                              <m:t>𝒊𝒏𝒇</m:t>
                            </m:r>
                          </m:sub>
                        </m:sSub>
                      </m:e>
                      <m:sup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  <m:r>
                          <a:rPr lang="en-GB" b="1" i="1">
                            <a:latin typeface="Cambria Math"/>
                          </a:rPr>
                          <m:t>/</m:t>
                        </m:r>
                        <m:r>
                          <a:rPr lang="en-GB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GB" b="1" i="1">
                        <a:latin typeface="Cambria Math"/>
                      </a:rPr>
                      <m:t>(</m:t>
                    </m:r>
                    <m:r>
                      <a:rPr lang="en-GB" b="1" i="1">
                        <a:latin typeface="Cambria Math"/>
                      </a:rPr>
                      <m:t>𝟏</m:t>
                    </m:r>
                    <m:r>
                      <a:rPr lang="en-GB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−</m:t>
                        </m:r>
                        <m:r>
                          <a:rPr lang="en-GB" b="1" i="1">
                            <a:latin typeface="Cambria Math"/>
                          </a:rPr>
                          <m:t>𝑲</m:t>
                        </m:r>
                      </m:sup>
                    </m:sSup>
                    <m:r>
                      <a:rPr lang="en-GB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=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/>
                          </a:rPr>
                          <m:t>𝒗𝒉𝒇</m:t>
                        </m:r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GB" b="1" i="1">
                        <a:latin typeface="Cambria Math"/>
                      </a:rPr>
                      <m:t>(</m:t>
                    </m:r>
                    <m:r>
                      <a:rPr lang="en-GB" b="1" i="1">
                        <a:latin typeface="Cambria Math"/>
                      </a:rPr>
                      <m:t>𝟏</m:t>
                    </m:r>
                    <m:r>
                      <a:rPr lang="en-GB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−</m:t>
                        </m:r>
                        <m:r>
                          <a:rPr lang="en-GB" b="1" i="1">
                            <a:latin typeface="Cambria Math"/>
                          </a:rPr>
                          <m:t>𝑲</m:t>
                        </m:r>
                      </m:sup>
                    </m:sSup>
                    <m:r>
                      <a:rPr lang="en-GB" b="1" i="1">
                        <a:latin typeface="Cambria Math"/>
                      </a:rPr>
                      <m:t>)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50949"/>
                <a:ext cx="6696744" cy="493981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ostokąt 8"/>
          <p:cNvSpPr/>
          <p:nvPr/>
        </p:nvSpPr>
        <p:spPr>
          <a:xfrm>
            <a:off x="422766" y="3109365"/>
            <a:ext cx="624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From Ford-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Walford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equation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(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K=k/3,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Incr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= increment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/>
              <p:cNvSpPr/>
              <p:nvPr/>
            </p:nvSpPr>
            <p:spPr>
              <a:xfrm>
                <a:off x="323528" y="4104587"/>
                <a:ext cx="8424936" cy="99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The term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𝑰𝒏𝒄𝒓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GB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sup>
                    </m:sSup>
                    <m:sSubSup>
                      <m:sSubSup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GB" sz="1600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may be called “normalised” increment as it does not depend on age. However, it depends on stocks size (through f). Taking reciprocals leads to</a:t>
                </a:r>
              </a:p>
            </p:txBody>
          </p:sp>
        </mc:Choice>
        <mc:Fallback xmlns=""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04587"/>
                <a:ext cx="8424936" cy="993605"/>
              </a:xfrm>
              <a:prstGeom prst="rect">
                <a:avLst/>
              </a:prstGeom>
              <a:blipFill>
                <a:blip r:embed="rId6"/>
                <a:stretch>
                  <a:fillRect l="-579" b="-9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422766" y="5222615"/>
                <a:ext cx="3183500" cy="4070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1" i="1" smtClean="0">
                              <a:latin typeface="Cambria Math" panose="02040503050406030204" pitchFamily="18" charset="0"/>
                            </a:rPr>
                            <m:t>𝑰𝒏𝒄𝒓</m:t>
                          </m:r>
                          <m:r>
                            <a:rPr lang="en-GB" sz="20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000" b="1" i="1"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2000" b="1" i="1">
                          <a:latin typeface="Cambria Math"/>
                        </a:rPr>
                        <m:t>=</m:t>
                      </m:r>
                      <m:r>
                        <a:rPr lang="en-GB" sz="2000" b="1" i="1">
                          <a:latin typeface="Cambria Math"/>
                        </a:rPr>
                        <m:t>𝜶</m:t>
                      </m:r>
                      <m:r>
                        <a:rPr lang="en-GB" sz="2000" b="1" i="1">
                          <a:latin typeface="Cambria Math"/>
                        </a:rPr>
                        <m:t>+</m:t>
                      </m:r>
                      <m:r>
                        <a:rPr lang="en-GB" sz="2000" b="1" i="1">
                          <a:latin typeface="Cambria Math"/>
                        </a:rPr>
                        <m:t>𝜷</m:t>
                      </m:r>
                      <m:r>
                        <a:rPr lang="pl-PL" sz="2000" b="1" i="1" smtClean="0">
                          <a:latin typeface="Cambria Math"/>
                        </a:rPr>
                        <m:t>∗</m:t>
                      </m:r>
                      <m:r>
                        <a:rPr lang="en-GB" sz="2000" b="1" i="1">
                          <a:latin typeface="Cambria Math"/>
                        </a:rPr>
                        <m:t>𝑺𝒕𝒐𝒄𝒌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6" y="5222615"/>
                <a:ext cx="3183500" cy="407099"/>
              </a:xfrm>
              <a:prstGeom prst="rect">
                <a:avLst/>
              </a:prstGeom>
              <a:blipFill>
                <a:blip r:embed="rId7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827584" y="5920080"/>
                <a:ext cx="5184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where 𝛼,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are parameters</a:t>
                </a:r>
                <a:r>
                  <a:rPr lang="pl-PL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. 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20080"/>
                <a:ext cx="5184576" cy="369332"/>
              </a:xfrm>
              <a:prstGeom prst="rect">
                <a:avLst/>
              </a:prstGeom>
              <a:blipFill>
                <a:blip r:embed="rId8"/>
                <a:stretch>
                  <a:fillRect l="-1059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/>
          <p:cNvSpPr txBox="1"/>
          <p:nvPr/>
        </p:nvSpPr>
        <p:spPr>
          <a:xfrm>
            <a:off x="3707904" y="5274398"/>
            <a:ext cx="525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reciprocal of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normalised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increment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as linear function of stock size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GB" sz="1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62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8626" y="349205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Methodological problems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908720"/>
            <a:ext cx="82089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In simple statistical analysis of the type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weight = function of biomass </a:t>
            </a: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spurious correlations (positive) may occur as weight is present at both side of the above equation.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1000" b="1" dirty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Spurious correlations were illustrated in simulations by: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-   generating random weights and random stock numbers (through random recruitment)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- relating different measures of growth change to stock biomass.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pole tekstowe 5">
            <a:extLst>
              <a:ext uri="{FF2B5EF4-FFF2-40B4-BE49-F238E27FC236}">
                <a16:creationId xmlns:a16="http://schemas.microsoft.com/office/drawing/2014/main" xmlns="" id="{35046353-3337-426A-A4C1-4E0B165F0E23}"/>
              </a:ext>
            </a:extLst>
          </p:cNvPr>
          <p:cNvSpPr txBox="1"/>
          <p:nvPr/>
        </p:nvSpPr>
        <p:spPr>
          <a:xfrm>
            <a:off x="395537" y="4941168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n-lt"/>
              </a:rPr>
              <a:t>Conclusion: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Modeling weight increment gives relatively low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num</a:t>
            </a:r>
            <a:r>
              <a:rPr lang="pl-PL" sz="2000" dirty="0">
                <a:solidFill>
                  <a:schemeClr val="bg2"/>
                </a:solidFill>
                <a:latin typeface="+mn-lt"/>
              </a:rPr>
              <a:t>b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er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of spurious positive correlations between growth &amp; biomass. </a:t>
            </a:r>
          </a:p>
        </p:txBody>
      </p:sp>
    </p:spTree>
    <p:extLst>
      <p:ext uri="{BB962C8B-B14F-4D97-AF65-F5344CB8AC3E}">
        <p14:creationId xmlns:p14="http://schemas.microsoft.com/office/powerpoint/2010/main" val="289552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9483" y="349205"/>
            <a:ext cx="7160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Density-Dependent Growth: options considered</a:t>
            </a:r>
            <a:endParaRPr lang="en-US" sz="2400" b="1" i="1" u="sng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26876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2"/>
                </a:solidFill>
                <a:latin typeface="+mn-lt"/>
              </a:rPr>
              <a:t>Four options of possible density dependence in growth (DDG)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in relation to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biomass &amp; recruitment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were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considered :</a:t>
            </a: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average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(over ages)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yearly increment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in weight as dependent on: </a:t>
            </a:r>
            <a:endParaRPr lang="pl-PL" sz="2000" dirty="0">
              <a:solidFill>
                <a:schemeClr val="bg2"/>
              </a:solidFill>
              <a:latin typeface="+mn-lt"/>
            </a:endParaRPr>
          </a:p>
          <a:p>
            <a:pPr marL="11664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000" b="1" dirty="0">
                <a:solidFill>
                  <a:schemeClr val="bg2"/>
                </a:solidFill>
                <a:latin typeface="+mn-lt"/>
              </a:rPr>
              <a:t>TSB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 (total stock biomass)</a:t>
            </a:r>
            <a:r>
              <a:rPr lang="pl-PL" sz="2000" dirty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b="1" dirty="0">
                <a:solidFill>
                  <a:schemeClr val="bg2"/>
                </a:solidFill>
                <a:latin typeface="+mn-lt"/>
              </a:rPr>
              <a:t>yIncr vs TSB</a:t>
            </a:r>
          </a:p>
          <a:p>
            <a:pPr marL="11664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000" b="1" dirty="0" smtClean="0">
                <a:solidFill>
                  <a:srgbClr val="003A7F"/>
                </a:solidFill>
                <a:latin typeface="Comic Sans MS"/>
              </a:rPr>
              <a:t>SSB</a:t>
            </a:r>
            <a:r>
              <a:rPr lang="en-GB" sz="2000" dirty="0" smtClean="0">
                <a:solidFill>
                  <a:srgbClr val="003A7F"/>
                </a:solidFill>
                <a:latin typeface="Comic Sans MS"/>
              </a:rPr>
              <a:t> </a:t>
            </a:r>
            <a:r>
              <a:rPr lang="en-GB" sz="2000" dirty="0">
                <a:solidFill>
                  <a:srgbClr val="003A7F"/>
                </a:solidFill>
                <a:latin typeface="Comic Sans MS"/>
              </a:rPr>
              <a:t>(spawning stock biomass)</a:t>
            </a:r>
            <a:r>
              <a:rPr lang="pl-PL" sz="2000" dirty="0">
                <a:solidFill>
                  <a:srgbClr val="003A7F"/>
                </a:solidFill>
                <a:latin typeface="Comic Sans MS"/>
              </a:rPr>
              <a:t>,  </a:t>
            </a:r>
            <a:r>
              <a:rPr lang="pl-PL" sz="2000" b="1" dirty="0">
                <a:solidFill>
                  <a:srgbClr val="003A7F"/>
                </a:solidFill>
                <a:latin typeface="Comic Sans MS"/>
              </a:rPr>
              <a:t>yIncr vs SSB</a:t>
            </a:r>
            <a:r>
              <a:rPr lang="pl-PL" sz="2000" dirty="0">
                <a:solidFill>
                  <a:schemeClr val="bg2"/>
                </a:solidFill>
                <a:latin typeface="+mn-lt"/>
              </a:rPr>
              <a:t>	</a:t>
            </a:r>
            <a:endParaRPr lang="en-GB" sz="2000" dirty="0">
              <a:solidFill>
                <a:schemeClr val="bg2"/>
              </a:solidFill>
              <a:latin typeface="+mn-lt"/>
            </a:endParaRP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average </a:t>
            </a:r>
            <a:r>
              <a:rPr lang="en-GB" sz="2000" b="1" dirty="0">
                <a:solidFill>
                  <a:schemeClr val="bg2"/>
                </a:solidFill>
              </a:rPr>
              <a:t>yearly </a:t>
            </a:r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increment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in weight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over entire cohort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as dependent on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recruitment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 abundance</a:t>
            </a:r>
            <a:r>
              <a:rPr lang="pl-PL" sz="2000" dirty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b="1" dirty="0">
                <a:solidFill>
                  <a:schemeClr val="bg2"/>
                </a:solidFill>
                <a:latin typeface="+mn-lt"/>
              </a:rPr>
              <a:t>ycIncr vs R</a:t>
            </a:r>
            <a:endParaRPr lang="en-GB" sz="2000" b="1" dirty="0">
              <a:solidFill>
                <a:schemeClr val="bg2"/>
              </a:solidFill>
              <a:latin typeface="+mn-lt"/>
            </a:endParaRP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bg2"/>
                </a:solidFill>
                <a:latin typeface="+mn-lt"/>
              </a:rPr>
              <a:t> average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relative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weight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over entire cohort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as dependent on </a:t>
            </a:r>
            <a:r>
              <a:rPr lang="en-GB" sz="2000" b="1" dirty="0">
                <a:solidFill>
                  <a:schemeClr val="bg2"/>
                </a:solidFill>
                <a:latin typeface="+mn-lt"/>
              </a:rPr>
              <a:t>TSB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 (</a:t>
            </a:r>
            <a:r>
              <a:rPr lang="en-GB" dirty="0">
                <a:solidFill>
                  <a:schemeClr val="bg2"/>
                </a:solidFill>
                <a:latin typeface="+mn-lt"/>
              </a:rPr>
              <a:t>similar to Cook et al. 1999, J. </a:t>
            </a:r>
            <a:r>
              <a:rPr lang="en-GB" dirty="0" err="1">
                <a:solidFill>
                  <a:schemeClr val="bg2"/>
                </a:solidFill>
                <a:latin typeface="+mn-lt"/>
              </a:rPr>
              <a:t>Northw</a:t>
            </a:r>
            <a:r>
              <a:rPr lang="en-GB" dirty="0">
                <a:solidFill>
                  <a:schemeClr val="bg2"/>
                </a:solidFill>
                <a:latin typeface="+mn-lt"/>
              </a:rPr>
              <a:t>. Atl. Fish. Sci., Vol. 25: 91–99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)</a:t>
            </a:r>
            <a:r>
              <a:rPr lang="pl-PL" sz="2000" dirty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b="1" dirty="0" err="1">
                <a:solidFill>
                  <a:srgbClr val="003A7F"/>
                </a:solidFill>
                <a:latin typeface="Comic Sans MS"/>
              </a:rPr>
              <a:t>ycRelW</a:t>
            </a:r>
            <a:r>
              <a:rPr lang="pl-PL" sz="2000" b="1" dirty="0">
                <a:solidFill>
                  <a:srgbClr val="003A7F"/>
                </a:solidFill>
                <a:latin typeface="Comic Sans MS"/>
              </a:rPr>
              <a:t> vs TSB</a:t>
            </a:r>
            <a:endParaRPr lang="en-GB" sz="2000" b="1" dirty="0">
              <a:solidFill>
                <a:srgbClr val="003A7F"/>
              </a:solidFill>
              <a:latin typeface="Comic Sans MS"/>
            </a:endParaRP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en-GB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45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23728" y="25095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Results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83568" y="691552"/>
            <a:ext cx="728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n-lt"/>
              </a:rPr>
              <a:t>Negative DDG - summary over the models as % of 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occurrence</a:t>
            </a:r>
            <a:r>
              <a:rPr lang="pl-PL" b="1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pl-PL" b="1" dirty="0" err="1" smtClean="0">
                <a:solidFill>
                  <a:schemeClr val="bg2"/>
                </a:solidFill>
                <a:latin typeface="+mn-lt"/>
              </a:rPr>
              <a:t>at</a:t>
            </a:r>
            <a:r>
              <a:rPr lang="pl-PL" b="1" dirty="0" smtClean="0">
                <a:solidFill>
                  <a:schemeClr val="bg2"/>
                </a:solidFill>
                <a:latin typeface="+mn-lt"/>
              </a:rPr>
              <a:t> 5% </a:t>
            </a:r>
            <a:r>
              <a:rPr lang="pl-PL" b="1" dirty="0" err="1" smtClean="0">
                <a:solidFill>
                  <a:schemeClr val="bg2"/>
                </a:solidFill>
                <a:latin typeface="+mn-lt"/>
              </a:rPr>
              <a:t>level</a:t>
            </a:r>
            <a:r>
              <a:rPr lang="pl-PL" b="1" dirty="0" smtClean="0">
                <a:solidFill>
                  <a:schemeClr val="bg2"/>
                </a:solidFill>
                <a:latin typeface="+mn-lt"/>
              </a:rPr>
              <a:t>)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48468"/>
              </p:ext>
            </p:extLst>
          </p:nvPr>
        </p:nvGraphicFramePr>
        <p:xfrm>
          <a:off x="683568" y="1544086"/>
          <a:ext cx="7632848" cy="1574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Arkusz" r:id="rId3" imgW="5577840" imgH="1150447" progId="Excel.Sheet.12">
                  <p:embed/>
                </p:oleObj>
              </mc:Choice>
              <mc:Fallback>
                <p:oleObj name="Arkusz" r:id="rId3" imgW="5577840" imgH="11504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544086"/>
                        <a:ext cx="7632848" cy="1574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395536" y="316141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n-lt"/>
              </a:rPr>
              <a:t>Summary over groups of 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species: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11560" y="3753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clupeidae</a:t>
            </a:r>
            <a:r>
              <a:rPr lang="en-US" dirty="0" smtClean="0">
                <a:solidFill>
                  <a:schemeClr val="bg2"/>
                </a:solidFill>
              </a:rPr>
              <a:t>	55 %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gadidae</a:t>
            </a:r>
            <a:r>
              <a:rPr lang="en-US" dirty="0" smtClean="0">
                <a:solidFill>
                  <a:schemeClr val="bg2"/>
                </a:solidFill>
              </a:rPr>
              <a:t>		33 %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flatfishes	 </a:t>
            </a:r>
            <a:r>
              <a:rPr lang="en-US" dirty="0">
                <a:solidFill>
                  <a:schemeClr val="bg2"/>
                </a:solidFill>
              </a:rPr>
              <a:t>	25 </a:t>
            </a:r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95536" y="4942411"/>
            <a:ext cx="777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n-lt"/>
              </a:rPr>
              <a:t>Stock dynamics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measured as 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range or CV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of biomass (recruitment) 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did not have clear effect on DDG</a:t>
            </a:r>
          </a:p>
        </p:txBody>
      </p:sp>
    </p:spTree>
    <p:extLst>
      <p:ext uri="{BB962C8B-B14F-4D97-AF65-F5344CB8AC3E}">
        <p14:creationId xmlns:p14="http://schemas.microsoft.com/office/powerpoint/2010/main" val="68511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2">
      <a:dk1>
        <a:srgbClr val="333333"/>
      </a:dk1>
      <a:lt1>
        <a:srgbClr val="FFFFFF"/>
      </a:lt1>
      <a:dk2>
        <a:srgbClr val="333333"/>
      </a:dk2>
      <a:lt2>
        <a:srgbClr val="003A7F"/>
      </a:lt2>
      <a:accent1>
        <a:srgbClr val="BBE0E3"/>
      </a:accent1>
      <a:accent2>
        <a:srgbClr val="003A7F"/>
      </a:accent2>
      <a:accent3>
        <a:srgbClr val="FFFFFF"/>
      </a:accent3>
      <a:accent4>
        <a:srgbClr val="333333"/>
      </a:accent4>
      <a:accent5>
        <a:srgbClr val="DAEDEF"/>
      </a:accent5>
      <a:accent6>
        <a:srgbClr val="003A7F"/>
      </a:accent6>
      <a:hlink>
        <a:srgbClr val="0070C0"/>
      </a:hlink>
      <a:folHlink>
        <a:srgbClr val="99CC00"/>
      </a:folHlink>
    </a:clrScheme>
    <a:fontScheme name="Niestandardowy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6306</TotalTime>
  <Words>494</Words>
  <Application>Microsoft Office PowerPoint</Application>
  <PresentationFormat>Skærmshow (4:3)</PresentationFormat>
  <Paragraphs>98</Paragraphs>
  <Slides>13</Slides>
  <Notes>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Projekt domyślny</vt:lpstr>
      <vt:lpstr>Arkusz</vt:lpstr>
      <vt:lpstr>PowerPoint-præsentation</vt:lpstr>
      <vt:lpstr>Introduction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Morski Instytut Rybacki w Gdyni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agajowniczek</dc:creator>
  <cp:lastModifiedBy>Camilla Bauner - SOS Børnebyerne</cp:lastModifiedBy>
  <cp:revision>301</cp:revision>
  <cp:lastPrinted>2018-03-08T13:46:34Z</cp:lastPrinted>
  <dcterms:created xsi:type="dcterms:W3CDTF">2007-11-12T09:18:40Z</dcterms:created>
  <dcterms:modified xsi:type="dcterms:W3CDTF">2018-10-10T06:40:43Z</dcterms:modified>
</cp:coreProperties>
</file>