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304" r:id="rId3"/>
    <p:sldId id="315" r:id="rId4"/>
    <p:sldId id="287" r:id="rId5"/>
    <p:sldId id="275" r:id="rId6"/>
    <p:sldId id="267" r:id="rId7"/>
    <p:sldId id="270" r:id="rId8"/>
    <p:sldId id="257" r:id="rId9"/>
    <p:sldId id="266" r:id="rId10"/>
    <p:sldId id="263" r:id="rId11"/>
    <p:sldId id="264" r:id="rId12"/>
    <p:sldId id="259" r:id="rId13"/>
    <p:sldId id="293" r:id="rId14"/>
    <p:sldId id="292" r:id="rId15"/>
    <p:sldId id="260" r:id="rId16"/>
    <p:sldId id="271" r:id="rId17"/>
    <p:sldId id="297" r:id="rId18"/>
    <p:sldId id="302" r:id="rId19"/>
    <p:sldId id="300" r:id="rId20"/>
    <p:sldId id="309" r:id="rId21"/>
    <p:sldId id="318" r:id="rId22"/>
    <p:sldId id="316" r:id="rId23"/>
    <p:sldId id="298" r:id="rId24"/>
    <p:sldId id="308" r:id="rId25"/>
    <p:sldId id="319" r:id="rId26"/>
    <p:sldId id="296" r:id="rId27"/>
    <p:sldId id="299" r:id="rId28"/>
    <p:sldId id="277" r:id="rId29"/>
    <p:sldId id="310" r:id="rId30"/>
    <p:sldId id="311" r:id="rId31"/>
    <p:sldId id="312" r:id="rId32"/>
    <p:sldId id="313" r:id="rId33"/>
    <p:sldId id="314" r:id="rId34"/>
    <p:sldId id="317" r:id="rId35"/>
    <p:sldId id="323" r:id="rId36"/>
    <p:sldId id="322" r:id="rId37"/>
    <p:sldId id="281" r:id="rId38"/>
    <p:sldId id="321" r:id="rId39"/>
    <p:sldId id="320" r:id="rId40"/>
    <p:sldId id="324" r:id="rId41"/>
    <p:sldId id="307" r:id="rId42"/>
    <p:sldId id="282" r:id="rId4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h\Documents\PROJECTS\ECOSYSTEM%20FMSY\Copy%20of%20EwE%20ES-MSY%20SS-MS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h\Documents\PROJECTS\ECOSYSTEM%20FMSY\Copy%20of%20EwE%20ES-MSY%20SS-MS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h\Documents\PROJECTS\ECOSYSTEM%20FMSY\Copy%20of%20EwE%20ES-MSY%20SS-MS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h\Documents\PROJECTS\ECOSYSTEM%20FMSY\Copy%20of%20EwE%20ES-MSY%20SS-MS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h\Documents\PROJECTS\ECOSYSTEM%20FMSY\Copy%20of%20EwE%20ES-MSY%20SS-MS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h\Documents\PROJECTS\ECOSYSTEM%20FMSY\Copy%20of%20EwE%20ES-MSY%20SS-MSY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h\Documents\PROJECTS\ECOSYSTEM%20FMSY\Copy%20of%20EwE%20ES-MSY%20SS-MSY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h\Documents\PROJECTS\ECOSYSTEM%20FMSY\Copy%20of%20EwE%20ES-MSY%20SS-MS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 sz="2000">
                <a:solidFill>
                  <a:schemeClr val="bg1"/>
                </a:solidFill>
              </a:rPr>
              <a:t>North Sea Fmsy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'EwE Fmsy'!$G$2</c:f>
              <c:strCache>
                <c:ptCount val="1"/>
                <c:pt idx="0">
                  <c:v>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Fmsy'!$G$15:$G$22</c:f>
              <c:numCache>
                <c:formatCode>_(* #,##0.00_);_(* \(#,##0.00\);_(* "-"??_);_(@_)</c:formatCode>
                <c:ptCount val="8"/>
                <c:pt idx="0">
                  <c:v>0.33</c:v>
                </c:pt>
                <c:pt idx="1">
                  <c:v>0.19</c:v>
                </c:pt>
                <c:pt idx="2">
                  <c:v>0.33</c:v>
                </c:pt>
                <c:pt idx="3">
                  <c:v>0.19</c:v>
                </c:pt>
                <c:pt idx="4">
                  <c:v>0.36</c:v>
                </c:pt>
                <c:pt idx="5">
                  <c:v>0.2</c:v>
                </c:pt>
                <c:pt idx="6">
                  <c:v>0.28000000000000003</c:v>
                </c:pt>
                <c:pt idx="7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0-4361-9461-8FF0487E027D}"/>
            </c:ext>
          </c:extLst>
        </c:ser>
        <c:ser>
          <c:idx val="1"/>
          <c:order val="1"/>
          <c:tx>
            <c:strRef>
              <c:f>'EwE Fmsy'!$H$2</c:f>
              <c:strCache>
                <c:ptCount val="1"/>
                <c:pt idx="0">
                  <c:v>Ecopath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Fmsy'!$H$15:$H$22</c:f>
              <c:numCache>
                <c:formatCode>_(* #,##0.00_);_(* \(#,##0.00\);_(* "-"??_);_(@_)</c:formatCode>
                <c:ptCount val="8"/>
                <c:pt idx="0">
                  <c:v>0.81</c:v>
                </c:pt>
                <c:pt idx="1">
                  <c:v>0.53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0.51</c:v>
                </c:pt>
                <c:pt idx="5">
                  <c:v>0.28999999999999998</c:v>
                </c:pt>
                <c:pt idx="6">
                  <c:v>0.3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A0-4361-9461-8FF0487E027D}"/>
            </c:ext>
          </c:extLst>
        </c:ser>
        <c:ser>
          <c:idx val="2"/>
          <c:order val="2"/>
          <c:tx>
            <c:strRef>
              <c:f>'EwE Fmsy'!$I$2</c:f>
              <c:strCache>
                <c:ptCount val="1"/>
                <c:pt idx="0">
                  <c:v>Production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Fmsy'!$I$15:$I$22</c:f>
              <c:numCache>
                <c:formatCode>General</c:formatCode>
                <c:ptCount val="8"/>
                <c:pt idx="0">
                  <c:v>0.77</c:v>
                </c:pt>
                <c:pt idx="1">
                  <c:v>0.57999999999999996</c:v>
                </c:pt>
                <c:pt idx="2">
                  <c:v>0.46</c:v>
                </c:pt>
                <c:pt idx="3">
                  <c:v>0.42</c:v>
                </c:pt>
                <c:pt idx="4">
                  <c:v>0.44</c:v>
                </c:pt>
                <c:pt idx="5">
                  <c:v>0.4</c:v>
                </c:pt>
                <c:pt idx="6">
                  <c:v>0.61</c:v>
                </c:pt>
                <c:pt idx="7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A0-4361-9461-8FF0487E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061592"/>
        <c:axId val="341061984"/>
      </c:barChart>
      <c:catAx>
        <c:axId val="341061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1984"/>
        <c:crosses val="autoZero"/>
        <c:auto val="1"/>
        <c:lblAlgn val="ctr"/>
        <c:lblOffset val="100"/>
        <c:noMultiLvlLbl val="0"/>
      </c:catAx>
      <c:valAx>
        <c:axId val="34106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1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 sz="2000">
                <a:solidFill>
                  <a:schemeClr val="bg1"/>
                </a:solidFill>
              </a:rPr>
              <a:t>North Sea Fmsy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'EwE Fmsy'!$G$2</c:f>
              <c:strCache>
                <c:ptCount val="1"/>
                <c:pt idx="0">
                  <c:v>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Fmsy'!$G$15:$G$22</c:f>
              <c:numCache>
                <c:formatCode>_(* #,##0.00_);_(* \(#,##0.00\);_(* "-"??_);_(@_)</c:formatCode>
                <c:ptCount val="8"/>
                <c:pt idx="0">
                  <c:v>0.33</c:v>
                </c:pt>
                <c:pt idx="1">
                  <c:v>0.19</c:v>
                </c:pt>
                <c:pt idx="2">
                  <c:v>0.33</c:v>
                </c:pt>
                <c:pt idx="3">
                  <c:v>0.19</c:v>
                </c:pt>
                <c:pt idx="4">
                  <c:v>0.36</c:v>
                </c:pt>
                <c:pt idx="5">
                  <c:v>0.2</c:v>
                </c:pt>
                <c:pt idx="6">
                  <c:v>0.28000000000000003</c:v>
                </c:pt>
                <c:pt idx="7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0-4361-9461-8FF0487E027D}"/>
            </c:ext>
          </c:extLst>
        </c:ser>
        <c:ser>
          <c:idx val="1"/>
          <c:order val="1"/>
          <c:tx>
            <c:strRef>
              <c:f>'EwE Fmsy'!$H$2</c:f>
              <c:strCache>
                <c:ptCount val="1"/>
                <c:pt idx="0">
                  <c:v>Ecopath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Fmsy'!$H$15:$H$22</c:f>
              <c:numCache>
                <c:formatCode>_(* #,##0.00_);_(* \(#,##0.00\);_(* "-"??_);_(@_)</c:formatCode>
                <c:ptCount val="8"/>
                <c:pt idx="0">
                  <c:v>0.81</c:v>
                </c:pt>
                <c:pt idx="1">
                  <c:v>0.53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0.51</c:v>
                </c:pt>
                <c:pt idx="5">
                  <c:v>0.28999999999999998</c:v>
                </c:pt>
                <c:pt idx="6">
                  <c:v>0.3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A0-4361-9461-8FF0487E027D}"/>
            </c:ext>
          </c:extLst>
        </c:ser>
        <c:ser>
          <c:idx val="2"/>
          <c:order val="2"/>
          <c:tx>
            <c:strRef>
              <c:f>'EwE Fmsy'!$I$2</c:f>
              <c:strCache>
                <c:ptCount val="1"/>
                <c:pt idx="0">
                  <c:v>Production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Fmsy'!$I$15:$I$22</c:f>
              <c:numCache>
                <c:formatCode>General</c:formatCode>
                <c:ptCount val="8"/>
                <c:pt idx="0">
                  <c:v>0.77</c:v>
                </c:pt>
                <c:pt idx="1">
                  <c:v>0.57999999999999996</c:v>
                </c:pt>
                <c:pt idx="2">
                  <c:v>0.46</c:v>
                </c:pt>
                <c:pt idx="3">
                  <c:v>0.42</c:v>
                </c:pt>
                <c:pt idx="4">
                  <c:v>0.44</c:v>
                </c:pt>
                <c:pt idx="5">
                  <c:v>0.4</c:v>
                </c:pt>
                <c:pt idx="6">
                  <c:v>0.61</c:v>
                </c:pt>
                <c:pt idx="7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A0-4361-9461-8FF0487E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058456"/>
        <c:axId val="341062376"/>
      </c:barChart>
      <c:catAx>
        <c:axId val="34105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2376"/>
        <c:crosses val="autoZero"/>
        <c:auto val="1"/>
        <c:lblAlgn val="ctr"/>
        <c:lblOffset val="100"/>
        <c:noMultiLvlLbl val="0"/>
      </c:catAx>
      <c:valAx>
        <c:axId val="34106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58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 sz="2000">
                <a:solidFill>
                  <a:schemeClr val="bg1"/>
                </a:solidFill>
              </a:rPr>
              <a:t>North Sea Fmsy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'EwE Fmsy'!$G$2</c:f>
              <c:strCache>
                <c:ptCount val="1"/>
                <c:pt idx="0">
                  <c:v>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Fmsy'!$G$15:$G$22</c:f>
              <c:numCache>
                <c:formatCode>_(* #,##0.00_);_(* \(#,##0.00\);_(* "-"??_);_(@_)</c:formatCode>
                <c:ptCount val="8"/>
                <c:pt idx="0">
                  <c:v>0.33</c:v>
                </c:pt>
                <c:pt idx="1">
                  <c:v>0.19</c:v>
                </c:pt>
                <c:pt idx="2">
                  <c:v>0.33</c:v>
                </c:pt>
                <c:pt idx="3">
                  <c:v>0.19</c:v>
                </c:pt>
                <c:pt idx="4">
                  <c:v>0.36</c:v>
                </c:pt>
                <c:pt idx="5">
                  <c:v>0.2</c:v>
                </c:pt>
                <c:pt idx="6">
                  <c:v>0.28000000000000003</c:v>
                </c:pt>
                <c:pt idx="7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0-4361-9461-8FF0487E027D}"/>
            </c:ext>
          </c:extLst>
        </c:ser>
        <c:ser>
          <c:idx val="1"/>
          <c:order val="1"/>
          <c:tx>
            <c:strRef>
              <c:f>'EwE Fmsy'!$H$2</c:f>
              <c:strCache>
                <c:ptCount val="1"/>
                <c:pt idx="0">
                  <c:v>Ecopath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Fmsy'!$H$15:$H$22</c:f>
              <c:numCache>
                <c:formatCode>_(* #,##0.00_);_(* \(#,##0.00\);_(* "-"??_);_(@_)</c:formatCode>
                <c:ptCount val="8"/>
                <c:pt idx="0">
                  <c:v>0.81</c:v>
                </c:pt>
                <c:pt idx="1">
                  <c:v>0.53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0.51</c:v>
                </c:pt>
                <c:pt idx="5">
                  <c:v>0.28999999999999998</c:v>
                </c:pt>
                <c:pt idx="6">
                  <c:v>0.3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A0-4361-9461-8FF0487E027D}"/>
            </c:ext>
          </c:extLst>
        </c:ser>
        <c:ser>
          <c:idx val="2"/>
          <c:order val="2"/>
          <c:tx>
            <c:strRef>
              <c:f>'EwE Fmsy'!$I$2</c:f>
              <c:strCache>
                <c:ptCount val="1"/>
                <c:pt idx="0">
                  <c:v>Production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Fmsy'!$I$15:$I$22</c:f>
              <c:numCache>
                <c:formatCode>General</c:formatCode>
                <c:ptCount val="8"/>
                <c:pt idx="0">
                  <c:v>0.77</c:v>
                </c:pt>
                <c:pt idx="1">
                  <c:v>0.57999999999999996</c:v>
                </c:pt>
                <c:pt idx="2">
                  <c:v>0.46</c:v>
                </c:pt>
                <c:pt idx="3">
                  <c:v>0.42</c:v>
                </c:pt>
                <c:pt idx="4">
                  <c:v>0.44</c:v>
                </c:pt>
                <c:pt idx="5">
                  <c:v>0.4</c:v>
                </c:pt>
                <c:pt idx="6">
                  <c:v>0.61</c:v>
                </c:pt>
                <c:pt idx="7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A0-4361-9461-8FF0487E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057672"/>
        <c:axId val="341063552"/>
      </c:barChart>
      <c:catAx>
        <c:axId val="34105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3552"/>
        <c:crosses val="autoZero"/>
        <c:auto val="1"/>
        <c:lblAlgn val="ctr"/>
        <c:lblOffset val="100"/>
        <c:noMultiLvlLbl val="0"/>
      </c:catAx>
      <c:valAx>
        <c:axId val="34106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57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 sz="2000">
                <a:solidFill>
                  <a:schemeClr val="bg1"/>
                </a:solidFill>
              </a:rPr>
              <a:t>North Sea Fmsy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'EwE Fmsy'!$G$2</c:f>
              <c:strCache>
                <c:ptCount val="1"/>
                <c:pt idx="0">
                  <c:v>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Fmsy'!$G$15:$G$22</c:f>
              <c:numCache>
                <c:formatCode>_(* #,##0.00_);_(* \(#,##0.00\);_(* "-"??_);_(@_)</c:formatCode>
                <c:ptCount val="8"/>
                <c:pt idx="0">
                  <c:v>0.33</c:v>
                </c:pt>
                <c:pt idx="1">
                  <c:v>0.19</c:v>
                </c:pt>
                <c:pt idx="2">
                  <c:v>0.33</c:v>
                </c:pt>
                <c:pt idx="3">
                  <c:v>0.19</c:v>
                </c:pt>
                <c:pt idx="4">
                  <c:v>0.36</c:v>
                </c:pt>
                <c:pt idx="5">
                  <c:v>0.2</c:v>
                </c:pt>
                <c:pt idx="6">
                  <c:v>0.28000000000000003</c:v>
                </c:pt>
                <c:pt idx="7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0-4361-9461-8FF0487E027D}"/>
            </c:ext>
          </c:extLst>
        </c:ser>
        <c:ser>
          <c:idx val="1"/>
          <c:order val="1"/>
          <c:tx>
            <c:strRef>
              <c:f>'EwE Fmsy'!$H$2</c:f>
              <c:strCache>
                <c:ptCount val="1"/>
                <c:pt idx="0">
                  <c:v>Ecopath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Fmsy'!$H$15:$H$22</c:f>
              <c:numCache>
                <c:formatCode>_(* #,##0.00_);_(* \(#,##0.00\);_(* "-"??_);_(@_)</c:formatCode>
                <c:ptCount val="8"/>
                <c:pt idx="0">
                  <c:v>0.81</c:v>
                </c:pt>
                <c:pt idx="1">
                  <c:v>0.53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0.51</c:v>
                </c:pt>
                <c:pt idx="5">
                  <c:v>0.28999999999999998</c:v>
                </c:pt>
                <c:pt idx="6">
                  <c:v>0.3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A0-4361-9461-8FF0487E027D}"/>
            </c:ext>
          </c:extLst>
        </c:ser>
        <c:ser>
          <c:idx val="2"/>
          <c:order val="2"/>
          <c:tx>
            <c:strRef>
              <c:f>'EwE Fmsy'!$I$2</c:f>
              <c:strCache>
                <c:ptCount val="1"/>
                <c:pt idx="0">
                  <c:v>Production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Fmsy'!$I$15:$I$22</c:f>
              <c:numCache>
                <c:formatCode>General</c:formatCode>
                <c:ptCount val="8"/>
                <c:pt idx="0">
                  <c:v>0.77</c:v>
                </c:pt>
                <c:pt idx="1">
                  <c:v>0.57999999999999996</c:v>
                </c:pt>
                <c:pt idx="2">
                  <c:v>0.46</c:v>
                </c:pt>
                <c:pt idx="3">
                  <c:v>0.42</c:v>
                </c:pt>
                <c:pt idx="4">
                  <c:v>0.44</c:v>
                </c:pt>
                <c:pt idx="5">
                  <c:v>0.4</c:v>
                </c:pt>
                <c:pt idx="6">
                  <c:v>0.61</c:v>
                </c:pt>
                <c:pt idx="7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A0-4361-9461-8FF0487E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064728"/>
        <c:axId val="341065120"/>
      </c:barChart>
      <c:catAx>
        <c:axId val="34106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5120"/>
        <c:crosses val="autoZero"/>
        <c:auto val="1"/>
        <c:lblAlgn val="ctr"/>
        <c:lblOffset val="100"/>
        <c:noMultiLvlLbl val="0"/>
      </c:catAx>
      <c:valAx>
        <c:axId val="34106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4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 sz="2000">
                <a:solidFill>
                  <a:schemeClr val="bg1"/>
                </a:solidFill>
              </a:rPr>
              <a:t>North Sea Fmsy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'EwE Fmsy'!$G$2</c:f>
              <c:strCache>
                <c:ptCount val="1"/>
                <c:pt idx="0">
                  <c:v>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Fmsy'!$G$15:$G$22</c:f>
              <c:numCache>
                <c:formatCode>_(* #,##0.00_);_(* \(#,##0.00\);_(* "-"??_);_(@_)</c:formatCode>
                <c:ptCount val="8"/>
                <c:pt idx="0">
                  <c:v>0.33</c:v>
                </c:pt>
                <c:pt idx="1">
                  <c:v>0.19</c:v>
                </c:pt>
                <c:pt idx="2">
                  <c:v>0.33</c:v>
                </c:pt>
                <c:pt idx="3">
                  <c:v>0.19</c:v>
                </c:pt>
                <c:pt idx="4">
                  <c:v>0.36</c:v>
                </c:pt>
                <c:pt idx="5">
                  <c:v>0.2</c:v>
                </c:pt>
                <c:pt idx="6">
                  <c:v>0.28000000000000003</c:v>
                </c:pt>
                <c:pt idx="7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0-4361-9461-8FF0487E027D}"/>
            </c:ext>
          </c:extLst>
        </c:ser>
        <c:ser>
          <c:idx val="1"/>
          <c:order val="1"/>
          <c:tx>
            <c:strRef>
              <c:f>'EwE Fmsy'!$H$2</c:f>
              <c:strCache>
                <c:ptCount val="1"/>
                <c:pt idx="0">
                  <c:v>Ecopath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Fmsy'!$H$15:$H$22</c:f>
              <c:numCache>
                <c:formatCode>_(* #,##0.00_);_(* \(#,##0.00\);_(* "-"??_);_(@_)</c:formatCode>
                <c:ptCount val="8"/>
                <c:pt idx="0">
                  <c:v>0.81</c:v>
                </c:pt>
                <c:pt idx="1">
                  <c:v>0.53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0.51</c:v>
                </c:pt>
                <c:pt idx="5">
                  <c:v>0.28999999999999998</c:v>
                </c:pt>
                <c:pt idx="6">
                  <c:v>0.3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A0-4361-9461-8FF0487E027D}"/>
            </c:ext>
          </c:extLst>
        </c:ser>
        <c:ser>
          <c:idx val="2"/>
          <c:order val="2"/>
          <c:tx>
            <c:strRef>
              <c:f>'EwE Fmsy'!$I$2</c:f>
              <c:strCache>
                <c:ptCount val="1"/>
                <c:pt idx="0">
                  <c:v>Production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Fmsy'!$I$15:$I$22</c:f>
              <c:numCache>
                <c:formatCode>General</c:formatCode>
                <c:ptCount val="8"/>
                <c:pt idx="0">
                  <c:v>0.77</c:v>
                </c:pt>
                <c:pt idx="1">
                  <c:v>0.57999999999999996</c:v>
                </c:pt>
                <c:pt idx="2">
                  <c:v>0.46</c:v>
                </c:pt>
                <c:pt idx="3">
                  <c:v>0.42</c:v>
                </c:pt>
                <c:pt idx="4">
                  <c:v>0.44</c:v>
                </c:pt>
                <c:pt idx="5">
                  <c:v>0.4</c:v>
                </c:pt>
                <c:pt idx="6">
                  <c:v>0.61</c:v>
                </c:pt>
                <c:pt idx="7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A0-4361-9461-8FF0487E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058848"/>
        <c:axId val="341060416"/>
      </c:barChart>
      <c:catAx>
        <c:axId val="34105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0416"/>
        <c:crosses val="autoZero"/>
        <c:auto val="1"/>
        <c:lblAlgn val="ctr"/>
        <c:lblOffset val="100"/>
        <c:noMultiLvlLbl val="0"/>
      </c:catAx>
      <c:valAx>
        <c:axId val="34106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5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 sz="2000">
                <a:solidFill>
                  <a:schemeClr val="bg1"/>
                </a:solidFill>
              </a:rPr>
              <a:t>North Sea Fmsy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'EwE Fmsy'!$G$2</c:f>
              <c:strCache>
                <c:ptCount val="1"/>
                <c:pt idx="0">
                  <c:v>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Fmsy'!$G$15:$G$22</c:f>
              <c:numCache>
                <c:formatCode>_(* #,##0.00_);_(* \(#,##0.00\);_(* "-"??_);_(@_)</c:formatCode>
                <c:ptCount val="8"/>
                <c:pt idx="0">
                  <c:v>0.33</c:v>
                </c:pt>
                <c:pt idx="1">
                  <c:v>0.19</c:v>
                </c:pt>
                <c:pt idx="2">
                  <c:v>0.33</c:v>
                </c:pt>
                <c:pt idx="3">
                  <c:v>0.19</c:v>
                </c:pt>
                <c:pt idx="4">
                  <c:v>0.36</c:v>
                </c:pt>
                <c:pt idx="5">
                  <c:v>0.2</c:v>
                </c:pt>
                <c:pt idx="6">
                  <c:v>0.28000000000000003</c:v>
                </c:pt>
                <c:pt idx="7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0-4361-9461-8FF0487E027D}"/>
            </c:ext>
          </c:extLst>
        </c:ser>
        <c:ser>
          <c:idx val="1"/>
          <c:order val="1"/>
          <c:tx>
            <c:strRef>
              <c:f>'EwE Fmsy'!$H$2</c:f>
              <c:strCache>
                <c:ptCount val="1"/>
                <c:pt idx="0">
                  <c:v>Ecopath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Fmsy'!$H$15:$H$22</c:f>
              <c:numCache>
                <c:formatCode>_(* #,##0.00_);_(* \(#,##0.00\);_(* "-"??_);_(@_)</c:formatCode>
                <c:ptCount val="8"/>
                <c:pt idx="0">
                  <c:v>0.81</c:v>
                </c:pt>
                <c:pt idx="1">
                  <c:v>0.53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0.51</c:v>
                </c:pt>
                <c:pt idx="5">
                  <c:v>0.28999999999999998</c:v>
                </c:pt>
                <c:pt idx="6">
                  <c:v>0.3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A0-4361-9461-8FF0487E027D}"/>
            </c:ext>
          </c:extLst>
        </c:ser>
        <c:ser>
          <c:idx val="2"/>
          <c:order val="2"/>
          <c:tx>
            <c:strRef>
              <c:f>'EwE Fmsy'!$I$2</c:f>
              <c:strCache>
                <c:ptCount val="1"/>
                <c:pt idx="0">
                  <c:v>Production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Fmsy'!$I$15:$I$22</c:f>
              <c:numCache>
                <c:formatCode>General</c:formatCode>
                <c:ptCount val="8"/>
                <c:pt idx="0">
                  <c:v>0.77</c:v>
                </c:pt>
                <c:pt idx="1">
                  <c:v>0.57999999999999996</c:v>
                </c:pt>
                <c:pt idx="2">
                  <c:v>0.46</c:v>
                </c:pt>
                <c:pt idx="3">
                  <c:v>0.42</c:v>
                </c:pt>
                <c:pt idx="4">
                  <c:v>0.44</c:v>
                </c:pt>
                <c:pt idx="5">
                  <c:v>0.4</c:v>
                </c:pt>
                <c:pt idx="6">
                  <c:v>0.61</c:v>
                </c:pt>
                <c:pt idx="7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A0-4361-9461-8FF0487E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060024"/>
        <c:axId val="341060808"/>
      </c:barChart>
      <c:catAx>
        <c:axId val="341060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0808"/>
        <c:crosses val="autoZero"/>
        <c:auto val="1"/>
        <c:lblAlgn val="ctr"/>
        <c:lblOffset val="100"/>
        <c:noMultiLvlLbl val="0"/>
      </c:catAx>
      <c:valAx>
        <c:axId val="34106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060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 sz="2000">
                <a:solidFill>
                  <a:schemeClr val="bg1"/>
                </a:solidFill>
              </a:rPr>
              <a:t>North Sea Fmsy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'EwE Fmsy'!$G$2</c:f>
              <c:strCache>
                <c:ptCount val="1"/>
                <c:pt idx="0">
                  <c:v>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Fmsy'!$G$15:$G$22</c:f>
              <c:numCache>
                <c:formatCode>_(* #,##0.00_);_(* \(#,##0.00\);_(* "-"??_);_(@_)</c:formatCode>
                <c:ptCount val="8"/>
                <c:pt idx="0">
                  <c:v>0.33</c:v>
                </c:pt>
                <c:pt idx="1">
                  <c:v>0.19</c:v>
                </c:pt>
                <c:pt idx="2">
                  <c:v>0.33</c:v>
                </c:pt>
                <c:pt idx="3">
                  <c:v>0.19</c:v>
                </c:pt>
                <c:pt idx="4">
                  <c:v>0.36</c:v>
                </c:pt>
                <c:pt idx="5">
                  <c:v>0.2</c:v>
                </c:pt>
                <c:pt idx="6">
                  <c:v>0.28000000000000003</c:v>
                </c:pt>
                <c:pt idx="7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0-4361-9461-8FF0487E027D}"/>
            </c:ext>
          </c:extLst>
        </c:ser>
        <c:ser>
          <c:idx val="1"/>
          <c:order val="1"/>
          <c:tx>
            <c:strRef>
              <c:f>'EwE Fmsy'!$H$2</c:f>
              <c:strCache>
                <c:ptCount val="1"/>
                <c:pt idx="0">
                  <c:v>Ecopath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Fmsy'!$H$15:$H$22</c:f>
              <c:numCache>
                <c:formatCode>_(* #,##0.00_);_(* \(#,##0.00\);_(* "-"??_);_(@_)</c:formatCode>
                <c:ptCount val="8"/>
                <c:pt idx="0">
                  <c:v>0.81</c:v>
                </c:pt>
                <c:pt idx="1">
                  <c:v>0.53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0.51</c:v>
                </c:pt>
                <c:pt idx="5">
                  <c:v>0.28999999999999998</c:v>
                </c:pt>
                <c:pt idx="6">
                  <c:v>0.3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A0-4361-9461-8FF0487E027D}"/>
            </c:ext>
          </c:extLst>
        </c:ser>
        <c:ser>
          <c:idx val="2"/>
          <c:order val="2"/>
          <c:tx>
            <c:strRef>
              <c:f>'EwE Fmsy'!$I$2</c:f>
              <c:strCache>
                <c:ptCount val="1"/>
                <c:pt idx="0">
                  <c:v>Production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'EwE Fmsy'!$B$15:$B$22</c:f>
              <c:strCache>
                <c:ptCount val="8"/>
                <c:pt idx="0">
                  <c:v>N. S cod</c:v>
                </c:pt>
                <c:pt idx="1">
                  <c:v>N.S. Had</c:v>
                </c:pt>
                <c:pt idx="2">
                  <c:v>N.S. Herring</c:v>
                </c:pt>
                <c:pt idx="3">
                  <c:v>N.S. Plaice</c:v>
                </c:pt>
                <c:pt idx="4">
                  <c:v>N.S. Saithe</c:v>
                </c:pt>
                <c:pt idx="5">
                  <c:v>N.S. Sole</c:v>
                </c:pt>
                <c:pt idx="6">
                  <c:v>N.S. Hake</c:v>
                </c:pt>
                <c:pt idx="7">
                  <c:v>Mackerel</c:v>
                </c:pt>
              </c:strCache>
            </c:strRef>
          </c:cat>
          <c:val>
            <c:numRef>
              <c:f>'EwE Fmsy'!$I$15:$I$22</c:f>
              <c:numCache>
                <c:formatCode>General</c:formatCode>
                <c:ptCount val="8"/>
                <c:pt idx="0">
                  <c:v>0.77</c:v>
                </c:pt>
                <c:pt idx="1">
                  <c:v>0.57999999999999996</c:v>
                </c:pt>
                <c:pt idx="2">
                  <c:v>0.46</c:v>
                </c:pt>
                <c:pt idx="3">
                  <c:v>0.42</c:v>
                </c:pt>
                <c:pt idx="4">
                  <c:v>0.44</c:v>
                </c:pt>
                <c:pt idx="5">
                  <c:v>0.4</c:v>
                </c:pt>
                <c:pt idx="6">
                  <c:v>0.61</c:v>
                </c:pt>
                <c:pt idx="7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A0-4361-9461-8FF0487E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371952"/>
        <c:axId val="341372344"/>
      </c:barChart>
      <c:catAx>
        <c:axId val="34137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372344"/>
        <c:crosses val="autoZero"/>
        <c:auto val="1"/>
        <c:lblAlgn val="ctr"/>
        <c:lblOffset val="100"/>
        <c:noMultiLvlLbl val="0"/>
      </c:catAx>
      <c:valAx>
        <c:axId val="341372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37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 sz="2000">
                <a:solidFill>
                  <a:schemeClr val="bg1"/>
                </a:solidFill>
              </a:rPr>
              <a:t>Barents Sea Fmsy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'EwE Fmsy'!$G$2</c:f>
              <c:strCache>
                <c:ptCount val="1"/>
                <c:pt idx="0">
                  <c:v>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'EwE Fmsy'!$B$3:$B$5</c:f>
              <c:strCache>
                <c:ptCount val="3"/>
                <c:pt idx="0">
                  <c:v>B.S. Cod</c:v>
                </c:pt>
                <c:pt idx="1">
                  <c:v>B.S. Had</c:v>
                </c:pt>
                <c:pt idx="2">
                  <c:v>B.S. Saithe</c:v>
                </c:pt>
              </c:strCache>
            </c:strRef>
          </c:cat>
          <c:val>
            <c:numRef>
              <c:f>'EwE Fmsy'!$G$3:$G$5</c:f>
              <c:numCache>
                <c:formatCode>_(* #,##0.00_);_(* \(#,##0.00\);_(* "-"??_);_(@_)</c:formatCode>
                <c:ptCount val="3"/>
                <c:pt idx="0">
                  <c:v>0.4</c:v>
                </c:pt>
                <c:pt idx="1">
                  <c:v>0.35</c:v>
                </c:pt>
                <c:pt idx="2">
                  <c:v>0.49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82-431D-9DAF-630259BD766A}"/>
            </c:ext>
          </c:extLst>
        </c:ser>
        <c:ser>
          <c:idx val="1"/>
          <c:order val="1"/>
          <c:tx>
            <c:strRef>
              <c:f>'EwE Fmsy'!$H$2</c:f>
              <c:strCache>
                <c:ptCount val="1"/>
                <c:pt idx="0">
                  <c:v>Ecopath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'EwE Fmsy'!$B$3:$B$5</c:f>
              <c:strCache>
                <c:ptCount val="3"/>
                <c:pt idx="0">
                  <c:v>B.S. Cod</c:v>
                </c:pt>
                <c:pt idx="1">
                  <c:v>B.S. Had</c:v>
                </c:pt>
                <c:pt idx="2">
                  <c:v>B.S. Saithe</c:v>
                </c:pt>
              </c:strCache>
            </c:strRef>
          </c:cat>
          <c:val>
            <c:numRef>
              <c:f>'EwE Fmsy'!$H$3:$H$5</c:f>
              <c:numCache>
                <c:formatCode>_(* #,##0.00_);_(* \(#,##0.00\);_(* "-"??_);_(@_)</c:formatCode>
                <c:ptCount val="3"/>
                <c:pt idx="0">
                  <c:v>0.43</c:v>
                </c:pt>
                <c:pt idx="1">
                  <c:v>0.68</c:v>
                </c:pt>
                <c:pt idx="2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82-431D-9DAF-630259BD766A}"/>
            </c:ext>
          </c:extLst>
        </c:ser>
        <c:ser>
          <c:idx val="2"/>
          <c:order val="2"/>
          <c:tx>
            <c:strRef>
              <c:f>'EwE Fmsy'!$I$2</c:f>
              <c:strCache>
                <c:ptCount val="1"/>
                <c:pt idx="0">
                  <c:v>Production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'EwE Fmsy'!$I$3:$I$5</c:f>
              <c:numCache>
                <c:formatCode>General</c:formatCode>
                <c:ptCount val="3"/>
                <c:pt idx="0">
                  <c:v>0.56000000000000005</c:v>
                </c:pt>
                <c:pt idx="1">
                  <c:v>0.39</c:v>
                </c:pt>
                <c:pt idx="2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82-431D-9DAF-630259BD7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375872"/>
        <c:axId val="341369992"/>
      </c:barChart>
      <c:catAx>
        <c:axId val="34137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369992"/>
        <c:crosses val="autoZero"/>
        <c:auto val="1"/>
        <c:lblAlgn val="ctr"/>
        <c:lblOffset val="100"/>
        <c:noMultiLvlLbl val="0"/>
      </c:catAx>
      <c:valAx>
        <c:axId val="34136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37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>
                <a:solidFill>
                  <a:schemeClr val="bg1"/>
                </a:solidFill>
              </a:rPr>
              <a:t>NEA cod</a:t>
            </a:r>
            <a:r>
              <a:rPr lang="en-US" sz="2400" baseline="0" dirty="0">
                <a:solidFill>
                  <a:schemeClr val="bg1"/>
                </a:solidFill>
              </a:rPr>
              <a:t> HCR rule</a:t>
            </a:r>
            <a:endParaRPr lang="en-US" sz="2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7363526570048311"/>
          <c:y val="3.5023709948526174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F</c:v>
                </c:pt>
              </c:strCache>
            </c:strRef>
          </c:tx>
          <c:spPr>
            <a:ln w="41275"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xVal>
            <c:numRef>
              <c:f>Sheet1!$A$6:$A$10</c:f>
              <c:numCache>
                <c:formatCode>General</c:formatCode>
                <c:ptCount val="5"/>
                <c:pt idx="0">
                  <c:v>0</c:v>
                </c:pt>
                <c:pt idx="1">
                  <c:v>460</c:v>
                </c:pt>
                <c:pt idx="2">
                  <c:v>920</c:v>
                </c:pt>
                <c:pt idx="3">
                  <c:v>1380</c:v>
                </c:pt>
                <c:pt idx="4">
                  <c:v>2000</c:v>
                </c:pt>
              </c:numCache>
            </c:numRef>
          </c:xVal>
          <c:yVal>
            <c:numRef>
              <c:f>Sheet1!$C$6:$C$10</c:f>
              <c:numCache>
                <c:formatCode>General</c:formatCode>
                <c:ptCount val="5"/>
                <c:pt idx="0">
                  <c:v>0</c:v>
                </c:pt>
                <c:pt idx="1">
                  <c:v>0.4</c:v>
                </c:pt>
                <c:pt idx="2">
                  <c:v>0.4</c:v>
                </c:pt>
                <c:pt idx="3">
                  <c:v>0.60000000000000031</c:v>
                </c:pt>
                <c:pt idx="4">
                  <c:v>0.60000000000000031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71A-4A4C-B7F5-ECDA36482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370384"/>
        <c:axId val="341371168"/>
      </c:scatterChart>
      <c:valAx>
        <c:axId val="341370384"/>
        <c:scaling>
          <c:orientation val="minMax"/>
          <c:max val="200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nb-NO" sz="2000">
                    <a:solidFill>
                      <a:schemeClr val="bg1"/>
                    </a:solidFill>
                  </a:rPr>
                  <a:t>SSB</a:t>
                </a:r>
                <a:r>
                  <a:rPr lang="nb-NO" sz="2000" baseline="0">
                    <a:solidFill>
                      <a:schemeClr val="bg1"/>
                    </a:solidFill>
                  </a:rPr>
                  <a:t> (tonnes)</a:t>
                </a:r>
                <a:endParaRPr lang="nb-NO" sz="2000">
                  <a:solidFill>
                    <a:schemeClr val="bg1"/>
                  </a:solidFill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000" baseline="0">
                <a:solidFill>
                  <a:schemeClr val="bg1"/>
                </a:solidFill>
              </a:defRPr>
            </a:pPr>
            <a:endParaRPr lang="da-DK"/>
          </a:p>
        </c:txPr>
        <c:crossAx val="341371168"/>
        <c:crosses val="autoZero"/>
        <c:crossBetween val="midCat"/>
      </c:valAx>
      <c:valAx>
        <c:axId val="341371168"/>
        <c:scaling>
          <c:orientation val="minMax"/>
          <c:max val="0.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nb-NO" sz="2000">
                    <a:solidFill>
                      <a:schemeClr val="bg1"/>
                    </a:solidFill>
                  </a:rPr>
                  <a:t>F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aseline="0">
                <a:solidFill>
                  <a:schemeClr val="bg1"/>
                </a:solidFill>
              </a:defRPr>
            </a:pPr>
            <a:endParaRPr lang="da-DK"/>
          </a:p>
        </c:txPr>
        <c:crossAx val="341370384"/>
        <c:crosses val="autoZero"/>
        <c:crossBetween val="midCat"/>
        <c:majorUnit val="0.1"/>
      </c:valAx>
      <c:spPr>
        <a:noFill/>
      </c:spPr>
    </c:plotArea>
    <c:plotVisOnly val="1"/>
    <c:dispBlanksAs val="gap"/>
    <c:showDLblsOverMax val="0"/>
  </c:chart>
  <c:spPr>
    <a:noFill/>
    <a:ln>
      <a:solidFill>
        <a:sysClr val="window" lastClr="FFFFFF"/>
      </a:solidFill>
    </a:ln>
  </c:sp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0.73846</cdr:x>
      <cdr:y>0.0529</cdr:y>
    </cdr:from>
    <cdr:to>
      <cdr:x>0.93939</cdr:x>
      <cdr:y>0.13778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765373" y="230188"/>
          <a:ext cx="211288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b="1" dirty="0">
              <a:solidFill>
                <a:srgbClr val="FF0000"/>
              </a:solidFill>
            </a:rPr>
            <a:t>Not a «</a:t>
          </a:r>
          <a:r>
            <a:rPr lang="nb-NO" b="1" dirty="0" err="1">
              <a:solidFill>
                <a:srgbClr val="FF0000"/>
              </a:solidFill>
            </a:rPr>
            <a:t>stock</a:t>
          </a:r>
          <a:r>
            <a:rPr lang="nb-NO" b="1" dirty="0">
              <a:solidFill>
                <a:srgbClr val="FF0000"/>
              </a:solidFill>
            </a:rPr>
            <a:t>»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0.73846</cdr:x>
      <cdr:y>0.0529</cdr:y>
    </cdr:from>
    <cdr:to>
      <cdr:x>0.93939</cdr:x>
      <cdr:y>0.13778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765373" y="230188"/>
          <a:ext cx="211288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b="1" dirty="0">
              <a:solidFill>
                <a:srgbClr val="FF0000"/>
              </a:solidFill>
            </a:rPr>
            <a:t>Not a «</a:t>
          </a:r>
          <a:r>
            <a:rPr lang="nb-NO" b="1" dirty="0" err="1">
              <a:solidFill>
                <a:srgbClr val="FF0000"/>
              </a:solidFill>
            </a:rPr>
            <a:t>stock</a:t>
          </a:r>
          <a:r>
            <a:rPr lang="nb-NO" b="1" dirty="0">
              <a:solidFill>
                <a:srgbClr val="FF0000"/>
              </a:solidFill>
            </a:rPr>
            <a:t>»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0.29437</cdr:x>
      <cdr:y>0.3614</cdr:y>
    </cdr:from>
    <cdr:to>
      <cdr:x>0.45743</cdr:x>
      <cdr:y>0.43943</cdr:y>
    </cdr:to>
    <cdr:sp macro="" textlink="">
      <cdr:nvSpPr>
        <cdr:cNvPr id="8" name="TextBox 4"/>
        <cdr:cNvSpPr txBox="1"/>
      </cdr:nvSpPr>
      <cdr:spPr>
        <a:xfrm xmlns:a="http://schemas.openxmlformats.org/drawingml/2006/main">
          <a:off x="1943100" y="1676400"/>
          <a:ext cx="1076325" cy="361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2400" b="1">
              <a:solidFill>
                <a:sysClr val="window" lastClr="FFFFFF"/>
              </a:solidFill>
            </a:rPr>
            <a:t>Bpa</a:t>
          </a:r>
        </a:p>
      </cdr:txBody>
    </cdr:sp>
  </cdr:relSizeAnchor>
  <cdr:relSizeAnchor xmlns:cdr="http://schemas.openxmlformats.org/drawingml/2006/chartDrawing">
    <cdr:from>
      <cdr:x>0.45599</cdr:x>
      <cdr:y>0.4846</cdr:y>
    </cdr:from>
    <cdr:to>
      <cdr:x>0.61905</cdr:x>
      <cdr:y>0.56263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3009900" y="2247900"/>
          <a:ext cx="1076330" cy="3619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b-NO" sz="2400" b="1">
              <a:solidFill>
                <a:sysClr val="window" lastClr="FFFFFF"/>
              </a:solidFill>
            </a:rPr>
            <a:t>2xBpa</a:t>
          </a:r>
        </a:p>
      </cdr:txBody>
    </cdr:sp>
  </cdr:relSizeAnchor>
  <cdr:relSizeAnchor xmlns:cdr="http://schemas.openxmlformats.org/drawingml/2006/chartDrawing">
    <cdr:from>
      <cdr:x>0.63492</cdr:x>
      <cdr:y>0.20534</cdr:y>
    </cdr:from>
    <cdr:to>
      <cdr:x>0.79798</cdr:x>
      <cdr:y>0.28337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4191000" y="952500"/>
          <a:ext cx="1076330" cy="3619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2400" b="1">
              <a:solidFill>
                <a:sysClr val="window" lastClr="FFFFFF"/>
              </a:solidFill>
            </a:rPr>
            <a:t>3xBpa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45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241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37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46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04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862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047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539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14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548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200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D4A5B-D0B2-45F3-A06C-8692A4D2D104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8F73-6CB2-4756-9A99-B300AB93D2A5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6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8213" y="2060576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Multispecies and ecosystem knowledge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350" y="4221163"/>
            <a:ext cx="64008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b="1" dirty="0">
                <a:solidFill>
                  <a:schemeClr val="bg2"/>
                </a:solidFill>
              </a:rPr>
              <a:t>Daniel Howell</a:t>
            </a:r>
          </a:p>
          <a:p>
            <a:pPr>
              <a:defRPr/>
            </a:pPr>
            <a:r>
              <a:rPr lang="nb-NO" b="1" dirty="0">
                <a:solidFill>
                  <a:schemeClr val="bg2"/>
                </a:solidFill>
              </a:rPr>
              <a:t>IMR, Norway</a:t>
            </a:r>
          </a:p>
        </p:txBody>
      </p:sp>
    </p:spTree>
    <p:extLst>
      <p:ext uri="{BB962C8B-B14F-4D97-AF65-F5344CB8AC3E}">
        <p14:creationId xmlns:p14="http://schemas.microsoft.com/office/powerpoint/2010/main" val="2861173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MICE/Extended single species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Complex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enough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model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interactions</a:t>
            </a:r>
            <a:r>
              <a:rPr lang="nb-NO" dirty="0">
                <a:solidFill>
                  <a:schemeClr val="bg1"/>
                </a:solidFill>
              </a:rPr>
              <a:t>, simple </a:t>
            </a:r>
            <a:r>
              <a:rPr lang="nb-NO" dirty="0" err="1">
                <a:solidFill>
                  <a:schemeClr val="bg1"/>
                </a:solidFill>
              </a:rPr>
              <a:t>enough</a:t>
            </a:r>
            <a:r>
              <a:rPr lang="nb-NO" dirty="0">
                <a:solidFill>
                  <a:schemeClr val="bg1"/>
                </a:solidFill>
              </a:rPr>
              <a:t> to be data </a:t>
            </a:r>
            <a:r>
              <a:rPr lang="nb-NO" dirty="0" err="1">
                <a:solidFill>
                  <a:schemeClr val="bg1"/>
                </a:solidFill>
              </a:rPr>
              <a:t>tuned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E.g. SMS, </a:t>
            </a:r>
            <a:r>
              <a:rPr lang="nb-NO" dirty="0" err="1">
                <a:solidFill>
                  <a:schemeClr val="bg1"/>
                </a:solidFill>
              </a:rPr>
              <a:t>Gadget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LeMans</a:t>
            </a:r>
            <a:r>
              <a:rPr lang="nb-NO" dirty="0">
                <a:solidFill>
                  <a:schemeClr val="bg1"/>
                </a:solidFill>
              </a:rPr>
              <a:t>, Hydra…</a:t>
            </a:r>
          </a:p>
          <a:p>
            <a:r>
              <a:rPr lang="nb-NO" dirty="0" err="1">
                <a:solidFill>
                  <a:schemeClr val="bg1"/>
                </a:solidFill>
              </a:rPr>
              <a:t>Potentially</a:t>
            </a:r>
            <a:r>
              <a:rPr lang="nb-NO" dirty="0">
                <a:solidFill>
                  <a:schemeClr val="bg1"/>
                </a:solidFill>
              </a:rPr>
              <a:t> data </a:t>
            </a:r>
            <a:r>
              <a:rPr lang="nb-NO" dirty="0" err="1">
                <a:solidFill>
                  <a:schemeClr val="bg1"/>
                </a:solidFill>
              </a:rPr>
              <a:t>tuned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good</a:t>
            </a:r>
            <a:r>
              <a:rPr lang="nb-NO" dirty="0">
                <a:solidFill>
                  <a:schemeClr val="bg1"/>
                </a:solidFill>
              </a:rPr>
              <a:t> at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predation-induced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mortality</a:t>
            </a: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Complex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high</a:t>
            </a:r>
            <a:r>
              <a:rPr lang="nb-NO" dirty="0">
                <a:solidFill>
                  <a:schemeClr val="bg1"/>
                </a:solidFill>
              </a:rPr>
              <a:t> data </a:t>
            </a:r>
            <a:r>
              <a:rPr lang="nb-NO" dirty="0" err="1">
                <a:solidFill>
                  <a:schemeClr val="bg1"/>
                </a:solidFill>
              </a:rPr>
              <a:t>requirements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difficult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validate</a:t>
            </a:r>
            <a:r>
              <a:rPr lang="nb-NO" dirty="0">
                <a:solidFill>
                  <a:schemeClr val="bg1"/>
                </a:solidFill>
              </a:rPr>
              <a:t>, not </a:t>
            </a:r>
            <a:r>
              <a:rPr lang="nb-NO" dirty="0" err="1">
                <a:solidFill>
                  <a:schemeClr val="bg1"/>
                </a:solidFill>
              </a:rPr>
              <a:t>very</a:t>
            </a:r>
            <a:r>
              <a:rPr lang="nb-NO" dirty="0">
                <a:solidFill>
                  <a:schemeClr val="bg1"/>
                </a:solidFill>
              </a:rPr>
              <a:t> transparent, </a:t>
            </a:r>
            <a:r>
              <a:rPr lang="nb-NO" dirty="0" err="1">
                <a:solidFill>
                  <a:schemeClr val="bg1"/>
                </a:solidFill>
              </a:rPr>
              <a:t>poor</a:t>
            </a:r>
            <a:r>
              <a:rPr lang="nb-NO" dirty="0">
                <a:solidFill>
                  <a:schemeClr val="bg1"/>
                </a:solidFill>
              </a:rPr>
              <a:t> at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bottom</a:t>
            </a:r>
            <a:r>
              <a:rPr lang="nb-NO" dirty="0">
                <a:solidFill>
                  <a:schemeClr val="bg1"/>
                </a:solidFill>
              </a:rPr>
              <a:t> up </a:t>
            </a:r>
            <a:r>
              <a:rPr lang="nb-NO" dirty="0" err="1">
                <a:solidFill>
                  <a:schemeClr val="bg1"/>
                </a:solidFill>
              </a:rPr>
              <a:t>processes</a:t>
            </a:r>
            <a:r>
              <a:rPr lang="nb-NO" dirty="0">
                <a:solidFill>
                  <a:schemeClr val="bg1"/>
                </a:solidFill>
              </a:rPr>
              <a:t> (</a:t>
            </a:r>
            <a:r>
              <a:rPr lang="nb-NO" dirty="0" err="1">
                <a:solidFill>
                  <a:schemeClr val="bg1"/>
                </a:solidFill>
              </a:rPr>
              <a:t>food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limitation</a:t>
            </a:r>
            <a:r>
              <a:rPr lang="nb-NO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495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Whole </a:t>
            </a:r>
            <a:r>
              <a:rPr lang="nb-NO" dirty="0" err="1">
                <a:solidFill>
                  <a:schemeClr val="bg1"/>
                </a:solidFill>
              </a:rPr>
              <a:t>Ecosystem</a:t>
            </a:r>
            <a:r>
              <a:rPr lang="nb-NO" dirty="0">
                <a:solidFill>
                  <a:schemeClr val="bg1"/>
                </a:solidFill>
              </a:rPr>
              <a:t> / End2End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solidFill>
                  <a:schemeClr val="bg1"/>
                </a:solidFill>
              </a:rPr>
              <a:t>E.g. </a:t>
            </a:r>
            <a:r>
              <a:rPr lang="nb-NO" dirty="0" err="1">
                <a:solidFill>
                  <a:schemeClr val="bg1"/>
                </a:solidFill>
              </a:rPr>
              <a:t>Ecopath</a:t>
            </a:r>
            <a:r>
              <a:rPr lang="nb-NO" dirty="0">
                <a:solidFill>
                  <a:schemeClr val="bg1"/>
                </a:solidFill>
              </a:rPr>
              <a:t>, Atlantis</a:t>
            </a:r>
          </a:p>
          <a:p>
            <a:r>
              <a:rPr lang="nb-NO" dirty="0" err="1">
                <a:solidFill>
                  <a:schemeClr val="bg1"/>
                </a:solidFill>
              </a:rPr>
              <a:t>Wide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perspective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Good at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bottom</a:t>
            </a:r>
            <a:r>
              <a:rPr lang="nb-NO" dirty="0">
                <a:solidFill>
                  <a:schemeClr val="bg1"/>
                </a:solidFill>
              </a:rPr>
              <a:t>-up </a:t>
            </a:r>
            <a:r>
              <a:rPr lang="nb-NO" dirty="0" err="1">
                <a:solidFill>
                  <a:schemeClr val="bg1"/>
                </a:solidFill>
              </a:rPr>
              <a:t>processes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Can</a:t>
            </a:r>
            <a:r>
              <a:rPr lang="nb-NO" dirty="0">
                <a:solidFill>
                  <a:schemeClr val="bg1"/>
                </a:solidFill>
              </a:rPr>
              <a:t> nest </a:t>
            </a:r>
            <a:r>
              <a:rPr lang="nb-NO" dirty="0" err="1">
                <a:solidFill>
                  <a:schemeClr val="bg1"/>
                </a:solidFill>
              </a:rPr>
              <a:t>fish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submodels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within</a:t>
            </a:r>
            <a:r>
              <a:rPr lang="nb-NO" dirty="0">
                <a:solidFill>
                  <a:schemeClr val="bg1"/>
                </a:solidFill>
              </a:rPr>
              <a:t> a </a:t>
            </a:r>
            <a:r>
              <a:rPr lang="nb-NO" dirty="0" err="1">
                <a:solidFill>
                  <a:schemeClr val="bg1"/>
                </a:solidFill>
              </a:rPr>
              <a:t>whole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ecosystem</a:t>
            </a: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Complex</a:t>
            </a:r>
            <a:r>
              <a:rPr lang="nb-NO" dirty="0">
                <a:solidFill>
                  <a:schemeClr val="bg1"/>
                </a:solidFill>
              </a:rPr>
              <a:t> (</a:t>
            </a:r>
            <a:r>
              <a:rPr lang="nb-NO" dirty="0" err="1">
                <a:solidFill>
                  <a:schemeClr val="bg1"/>
                </a:solidFill>
              </a:rPr>
              <a:t>potentially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very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complex</a:t>
            </a:r>
            <a:r>
              <a:rPr lang="nb-NO" dirty="0">
                <a:solidFill>
                  <a:schemeClr val="bg1"/>
                </a:solidFill>
              </a:rPr>
              <a:t>), </a:t>
            </a:r>
            <a:r>
              <a:rPr lang="nb-NO" dirty="0" err="1">
                <a:solidFill>
                  <a:schemeClr val="bg1"/>
                </a:solidFill>
              </a:rPr>
              <a:t>difficult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construct</a:t>
            </a:r>
            <a:r>
              <a:rPr lang="nb-NO" dirty="0">
                <a:solidFill>
                  <a:schemeClr val="bg1"/>
                </a:solidFill>
              </a:rPr>
              <a:t>, not </a:t>
            </a:r>
            <a:r>
              <a:rPr lang="nb-NO" dirty="0" err="1">
                <a:solidFill>
                  <a:schemeClr val="bg1"/>
                </a:solidFill>
              </a:rPr>
              <a:t>always</a:t>
            </a:r>
            <a:r>
              <a:rPr lang="nb-NO" dirty="0">
                <a:solidFill>
                  <a:schemeClr val="bg1"/>
                </a:solidFill>
              </a:rPr>
              <a:t> transparent</a:t>
            </a:r>
          </a:p>
          <a:p>
            <a:r>
              <a:rPr lang="nb-NO" dirty="0">
                <a:solidFill>
                  <a:schemeClr val="bg1"/>
                </a:solidFill>
              </a:rPr>
              <a:t>Not data </a:t>
            </a:r>
            <a:r>
              <a:rPr lang="nb-NO" dirty="0" err="1">
                <a:solidFill>
                  <a:schemeClr val="bg1"/>
                </a:solidFill>
              </a:rPr>
              <a:t>tuned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2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Summary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multispecies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tools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7327" cy="4351338"/>
          </a:xfrm>
        </p:spPr>
        <p:txBody>
          <a:bodyPr/>
          <a:lstStyle/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4400" dirty="0">
                <a:solidFill>
                  <a:schemeClr val="bg1"/>
                </a:solidFill>
              </a:rPr>
              <a:t>Multiple different </a:t>
            </a:r>
            <a:r>
              <a:rPr lang="nb-NO" sz="4400" dirty="0" err="1">
                <a:solidFill>
                  <a:schemeClr val="bg1"/>
                </a:solidFill>
              </a:rPr>
              <a:t>methods</a:t>
            </a:r>
            <a:r>
              <a:rPr lang="nb-NO" sz="4400" dirty="0">
                <a:solidFill>
                  <a:schemeClr val="bg1"/>
                </a:solidFill>
              </a:rPr>
              <a:t> to </a:t>
            </a:r>
          </a:p>
          <a:p>
            <a:pPr marL="0" indent="0" algn="ctr">
              <a:buNone/>
            </a:pPr>
            <a:r>
              <a:rPr lang="nb-NO" sz="4400" dirty="0" err="1">
                <a:solidFill>
                  <a:schemeClr val="bg1"/>
                </a:solidFill>
              </a:rPr>
              <a:t>calculate</a:t>
            </a:r>
            <a:r>
              <a:rPr lang="nb-NO" sz="4400" dirty="0">
                <a:solidFill>
                  <a:schemeClr val="bg1"/>
                </a:solidFill>
              </a:rPr>
              <a:t> </a:t>
            </a:r>
            <a:r>
              <a:rPr lang="nb-NO" sz="4400" dirty="0" err="1">
                <a:solidFill>
                  <a:schemeClr val="bg1"/>
                </a:solidFill>
              </a:rPr>
              <a:t>Fmsy</a:t>
            </a:r>
            <a:r>
              <a:rPr lang="nb-NO" sz="4400" dirty="0">
                <a:solidFill>
                  <a:schemeClr val="bg1"/>
                </a:solidFill>
              </a:rPr>
              <a:t>, all </a:t>
            </a:r>
            <a:r>
              <a:rPr lang="nb-NO" sz="4400" dirty="0" err="1">
                <a:solidFill>
                  <a:schemeClr val="bg1"/>
                </a:solidFill>
              </a:rPr>
              <a:t>flawed</a:t>
            </a:r>
            <a:endParaRPr lang="nb-NO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6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Summary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multispecies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tools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7327" cy="4351338"/>
          </a:xfrm>
        </p:spPr>
        <p:txBody>
          <a:bodyPr/>
          <a:lstStyle/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4400" dirty="0">
                <a:solidFill>
                  <a:schemeClr val="bg1"/>
                </a:solidFill>
              </a:rPr>
              <a:t>Multiple different </a:t>
            </a:r>
            <a:r>
              <a:rPr lang="nb-NO" sz="4400" dirty="0" err="1">
                <a:solidFill>
                  <a:schemeClr val="bg1"/>
                </a:solidFill>
              </a:rPr>
              <a:t>methods</a:t>
            </a:r>
            <a:r>
              <a:rPr lang="nb-NO" sz="4400" dirty="0">
                <a:solidFill>
                  <a:schemeClr val="bg1"/>
                </a:solidFill>
              </a:rPr>
              <a:t> to </a:t>
            </a:r>
          </a:p>
          <a:p>
            <a:pPr marL="0" indent="0" algn="ctr">
              <a:buNone/>
            </a:pPr>
            <a:r>
              <a:rPr lang="nb-NO" sz="4400" dirty="0" err="1">
                <a:solidFill>
                  <a:schemeClr val="bg1"/>
                </a:solidFill>
              </a:rPr>
              <a:t>calculate</a:t>
            </a:r>
            <a:r>
              <a:rPr lang="nb-NO" sz="4400" dirty="0">
                <a:solidFill>
                  <a:schemeClr val="bg1"/>
                </a:solidFill>
              </a:rPr>
              <a:t> </a:t>
            </a:r>
            <a:r>
              <a:rPr lang="nb-NO" sz="4400" dirty="0" err="1">
                <a:solidFill>
                  <a:schemeClr val="bg1"/>
                </a:solidFill>
              </a:rPr>
              <a:t>Fmsy</a:t>
            </a:r>
            <a:r>
              <a:rPr lang="nb-NO" sz="4400" dirty="0">
                <a:solidFill>
                  <a:schemeClr val="bg1"/>
                </a:solidFill>
              </a:rPr>
              <a:t>, </a:t>
            </a:r>
            <a:r>
              <a:rPr lang="nb-NO" sz="4400" b="1" dirty="0">
                <a:solidFill>
                  <a:srgbClr val="FF0000"/>
                </a:solidFill>
              </a:rPr>
              <a:t>all </a:t>
            </a:r>
            <a:r>
              <a:rPr lang="nb-NO" sz="4400" b="1" dirty="0" err="1">
                <a:solidFill>
                  <a:srgbClr val="FF0000"/>
                </a:solidFill>
              </a:rPr>
              <a:t>flawed</a:t>
            </a:r>
            <a:endParaRPr lang="nb-NO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33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Summary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multispecies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tools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7327" cy="4351338"/>
          </a:xfrm>
        </p:spPr>
        <p:txBody>
          <a:bodyPr/>
          <a:lstStyle/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4400" dirty="0">
                <a:solidFill>
                  <a:schemeClr val="bg1"/>
                </a:solidFill>
              </a:rPr>
              <a:t>Multiple </a:t>
            </a:r>
            <a:r>
              <a:rPr lang="nb-NO" sz="4400" b="1" dirty="0">
                <a:solidFill>
                  <a:srgbClr val="FF0000"/>
                </a:solidFill>
              </a:rPr>
              <a:t>different </a:t>
            </a:r>
            <a:r>
              <a:rPr lang="nb-NO" sz="4400" b="1" dirty="0" err="1">
                <a:solidFill>
                  <a:srgbClr val="FF0000"/>
                </a:solidFill>
              </a:rPr>
              <a:t>methods</a:t>
            </a:r>
            <a:r>
              <a:rPr lang="nb-NO" sz="4400" b="1" dirty="0">
                <a:solidFill>
                  <a:srgbClr val="FF0000"/>
                </a:solidFill>
              </a:rPr>
              <a:t> </a:t>
            </a:r>
            <a:r>
              <a:rPr lang="nb-NO" sz="4400" dirty="0">
                <a:solidFill>
                  <a:schemeClr val="bg1"/>
                </a:solidFill>
              </a:rPr>
              <a:t>to </a:t>
            </a:r>
          </a:p>
          <a:p>
            <a:pPr marL="0" indent="0" algn="ctr">
              <a:buNone/>
            </a:pPr>
            <a:r>
              <a:rPr lang="nb-NO" sz="4400" dirty="0" err="1">
                <a:solidFill>
                  <a:schemeClr val="bg1"/>
                </a:solidFill>
              </a:rPr>
              <a:t>calculate</a:t>
            </a:r>
            <a:r>
              <a:rPr lang="nb-NO" sz="4400" dirty="0">
                <a:solidFill>
                  <a:schemeClr val="bg1"/>
                </a:solidFill>
              </a:rPr>
              <a:t> </a:t>
            </a:r>
            <a:r>
              <a:rPr lang="nb-NO" sz="4400" dirty="0" err="1">
                <a:solidFill>
                  <a:schemeClr val="bg1"/>
                </a:solidFill>
              </a:rPr>
              <a:t>Fmsy</a:t>
            </a:r>
            <a:r>
              <a:rPr lang="nb-NO" sz="4400" dirty="0">
                <a:solidFill>
                  <a:schemeClr val="bg1"/>
                </a:solidFill>
              </a:rPr>
              <a:t>, all </a:t>
            </a:r>
            <a:r>
              <a:rPr lang="nb-NO" sz="4400" dirty="0" err="1">
                <a:solidFill>
                  <a:schemeClr val="bg1"/>
                </a:solidFill>
              </a:rPr>
              <a:t>flawed</a:t>
            </a:r>
            <a:endParaRPr lang="nb-NO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47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Compare</a:t>
            </a:r>
            <a:r>
              <a:rPr lang="nb-NO" dirty="0">
                <a:solidFill>
                  <a:schemeClr val="bg1"/>
                </a:solidFill>
              </a:rPr>
              <a:t> output from different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r>
              <a:rPr lang="nb-NO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Cannot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know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truth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Ever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But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if</a:t>
            </a:r>
            <a:r>
              <a:rPr lang="nb-NO" dirty="0">
                <a:solidFill>
                  <a:schemeClr val="bg1"/>
                </a:solidFill>
              </a:rPr>
              <a:t> different </a:t>
            </a:r>
            <a:r>
              <a:rPr lang="nb-NO" dirty="0" err="1">
                <a:solidFill>
                  <a:schemeClr val="bg1"/>
                </a:solidFill>
              </a:rPr>
              <a:t>approaches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give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similar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answers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our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confidence</a:t>
            </a:r>
            <a:r>
              <a:rPr lang="nb-NO" dirty="0">
                <a:solidFill>
                  <a:schemeClr val="bg1"/>
                </a:solidFill>
              </a:rPr>
              <a:t> in </a:t>
            </a:r>
            <a:r>
              <a:rPr lang="nb-NO" dirty="0" err="1">
                <a:solidFill>
                  <a:schemeClr val="bg1"/>
                </a:solidFill>
              </a:rPr>
              <a:t>those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answers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increases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And </a:t>
            </a:r>
            <a:r>
              <a:rPr lang="nb-NO" dirty="0" err="1">
                <a:solidFill>
                  <a:schemeClr val="bg1"/>
                </a:solidFill>
              </a:rPr>
              <a:t>even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don’t</a:t>
            </a:r>
            <a:r>
              <a:rPr lang="nb-NO" dirty="0">
                <a:solidFill>
                  <a:schemeClr val="bg1"/>
                </a:solidFill>
              </a:rPr>
              <a:t>, it </a:t>
            </a:r>
            <a:r>
              <a:rPr lang="nb-NO" dirty="0" err="1">
                <a:solidFill>
                  <a:schemeClr val="bg1"/>
                </a:solidFill>
              </a:rPr>
              <a:t>tells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us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something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7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Comparing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apples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oranges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solidFill>
                  <a:schemeClr val="bg1"/>
                </a:solidFill>
              </a:rPr>
              <a:t>Using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as a </a:t>
            </a:r>
            <a:r>
              <a:rPr lang="nb-NO" dirty="0" err="1">
                <a:solidFill>
                  <a:schemeClr val="bg1"/>
                </a:solidFill>
              </a:rPr>
              <a:t>tool</a:t>
            </a:r>
            <a:r>
              <a:rPr lang="nb-NO" dirty="0">
                <a:solidFill>
                  <a:schemeClr val="bg1"/>
                </a:solidFill>
              </a:rPr>
              <a:t> for </a:t>
            </a:r>
            <a:r>
              <a:rPr lang="nb-NO" dirty="0" err="1">
                <a:solidFill>
                  <a:schemeClr val="bg1"/>
                </a:solidFill>
              </a:rPr>
              <a:t>comparison</a:t>
            </a:r>
            <a:r>
              <a:rPr lang="nb-NO" dirty="0">
                <a:solidFill>
                  <a:schemeClr val="bg1"/>
                </a:solidFill>
              </a:rPr>
              <a:t> is </a:t>
            </a:r>
            <a:r>
              <a:rPr lang="nb-NO" dirty="0" err="1">
                <a:solidFill>
                  <a:schemeClr val="bg1"/>
                </a:solidFill>
              </a:rPr>
              <a:t>problematic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F0.1 vs. </a:t>
            </a:r>
            <a:r>
              <a:rPr lang="nb-NO" dirty="0" err="1">
                <a:solidFill>
                  <a:schemeClr val="bg1"/>
                </a:solidFill>
              </a:rPr>
              <a:t>Fmax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YPR vs. SPR</a:t>
            </a:r>
          </a:p>
          <a:p>
            <a:r>
              <a:rPr lang="nb-NO" dirty="0" err="1">
                <a:solidFill>
                  <a:schemeClr val="bg1"/>
                </a:solidFill>
              </a:rPr>
              <a:t>Precautionary</a:t>
            </a:r>
            <a:r>
              <a:rPr lang="nb-NO" dirty="0">
                <a:solidFill>
                  <a:schemeClr val="bg1"/>
                </a:solidFill>
              </a:rPr>
              <a:t> vs. «pure»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</a:p>
          <a:p>
            <a:r>
              <a:rPr lang="nb-NO" dirty="0" err="1">
                <a:solidFill>
                  <a:schemeClr val="bg1"/>
                </a:solidFill>
              </a:rPr>
              <a:t>Fbar</a:t>
            </a:r>
            <a:r>
              <a:rPr lang="nb-NO" dirty="0">
                <a:solidFill>
                  <a:schemeClr val="bg1"/>
                </a:solidFill>
              </a:rPr>
              <a:t> vs. F </a:t>
            </a:r>
            <a:r>
              <a:rPr lang="nb-NO" dirty="0" err="1">
                <a:solidFill>
                  <a:schemeClr val="bg1"/>
                </a:solidFill>
              </a:rPr>
              <a:t>fully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selected</a:t>
            </a:r>
            <a:r>
              <a:rPr lang="nb-NO" dirty="0">
                <a:solidFill>
                  <a:schemeClr val="bg1"/>
                </a:solidFill>
              </a:rPr>
              <a:t> vs. F over </a:t>
            </a:r>
            <a:r>
              <a:rPr lang="nb-NO" dirty="0" err="1">
                <a:solidFill>
                  <a:schemeClr val="bg1"/>
                </a:solidFill>
              </a:rPr>
              <a:t>fishable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population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Same F, different </a:t>
            </a:r>
            <a:r>
              <a:rPr lang="nb-NO" dirty="0" err="1">
                <a:solidFill>
                  <a:schemeClr val="bg1"/>
                </a:solidFill>
              </a:rPr>
              <a:t>selectivity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gives</a:t>
            </a:r>
            <a:r>
              <a:rPr lang="nb-NO" dirty="0">
                <a:solidFill>
                  <a:schemeClr val="bg1"/>
                </a:solidFill>
              </a:rPr>
              <a:t> different </a:t>
            </a:r>
            <a:r>
              <a:rPr lang="nb-NO" dirty="0" err="1">
                <a:solidFill>
                  <a:schemeClr val="bg1"/>
                </a:solidFill>
              </a:rPr>
              <a:t>catches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Variable </a:t>
            </a:r>
            <a:r>
              <a:rPr lang="nb-NO" dirty="0" err="1">
                <a:solidFill>
                  <a:schemeClr val="bg1"/>
                </a:solidFill>
              </a:rPr>
              <a:t>recruitment</a:t>
            </a:r>
            <a:r>
              <a:rPr lang="nb-NO" dirty="0">
                <a:solidFill>
                  <a:schemeClr val="bg1"/>
                </a:solidFill>
              </a:rPr>
              <a:t>/</a:t>
            </a:r>
            <a:r>
              <a:rPr lang="nb-NO" dirty="0" err="1">
                <a:solidFill>
                  <a:schemeClr val="bg1"/>
                </a:solidFill>
              </a:rPr>
              <a:t>environment</a:t>
            </a:r>
            <a:r>
              <a:rPr lang="nb-NO" dirty="0">
                <a:solidFill>
                  <a:schemeClr val="bg1"/>
                </a:solidFill>
              </a:rPr>
              <a:t> vs. </a:t>
            </a:r>
            <a:r>
              <a:rPr lang="nb-NO" dirty="0" err="1">
                <a:solidFill>
                  <a:schemeClr val="bg1"/>
                </a:solidFill>
              </a:rPr>
              <a:t>Fixed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Non-</a:t>
            </a:r>
            <a:r>
              <a:rPr lang="nb-NO" dirty="0" err="1">
                <a:solidFill>
                  <a:schemeClr val="bg1"/>
                </a:solidFill>
              </a:rPr>
              <a:t>unique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solutions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15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Different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estimates</a:t>
            </a:r>
            <a:r>
              <a:rPr lang="nb-NO" dirty="0">
                <a:solidFill>
                  <a:schemeClr val="bg1"/>
                </a:solidFill>
              </a:rPr>
              <a:t>: N. Sea</a:t>
            </a:r>
          </a:p>
        </p:txBody>
      </p:sp>
      <p:graphicFrame>
        <p:nvGraphicFramePr>
          <p:cNvPr id="6" name="Content Placeholder 5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6547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6256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Different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estimates</a:t>
            </a:r>
            <a:r>
              <a:rPr lang="nb-NO" dirty="0">
                <a:solidFill>
                  <a:schemeClr val="bg1"/>
                </a:solidFill>
              </a:rPr>
              <a:t>: N. Sea</a:t>
            </a:r>
          </a:p>
        </p:txBody>
      </p:sp>
      <p:graphicFrame>
        <p:nvGraphicFramePr>
          <p:cNvPr id="6" name="Content Placeholder 5">
            <a:extLst/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Arrow: Down 4"/>
          <p:cNvSpPr/>
          <p:nvPr/>
        </p:nvSpPr>
        <p:spPr>
          <a:xfrm>
            <a:off x="3258104" y="2276592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Arrow: Down 6"/>
          <p:cNvSpPr/>
          <p:nvPr/>
        </p:nvSpPr>
        <p:spPr>
          <a:xfrm>
            <a:off x="2055919" y="2223288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4169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Different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estimates</a:t>
            </a:r>
            <a:r>
              <a:rPr lang="nb-NO" dirty="0">
                <a:solidFill>
                  <a:schemeClr val="bg1"/>
                </a:solidFill>
              </a:rPr>
              <a:t>: N. Sea</a:t>
            </a:r>
          </a:p>
        </p:txBody>
      </p:sp>
      <p:graphicFrame>
        <p:nvGraphicFramePr>
          <p:cNvPr id="6" name="Content Placeholder 5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8915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5919" y="1728293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Regime </a:t>
            </a:r>
            <a:r>
              <a:rPr lang="nb-NO" b="1" dirty="0" err="1">
                <a:solidFill>
                  <a:srgbClr val="FF0000"/>
                </a:solidFill>
              </a:rPr>
              <a:t>Shift</a:t>
            </a:r>
            <a:r>
              <a:rPr lang="nb-NO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Arrow: Down 4"/>
          <p:cNvSpPr/>
          <p:nvPr/>
        </p:nvSpPr>
        <p:spPr>
          <a:xfrm>
            <a:off x="3258104" y="2276592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Arrow: Down 6"/>
          <p:cNvSpPr/>
          <p:nvPr/>
        </p:nvSpPr>
        <p:spPr>
          <a:xfrm>
            <a:off x="2055919" y="2223288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07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Multispecies and ecosystem knowledge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From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r>
              <a:rPr lang="nb-NO" dirty="0">
                <a:solidFill>
                  <a:schemeClr val="bg1"/>
                </a:solidFill>
              </a:rPr>
              <a:t> side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And from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ecosytem</a:t>
            </a:r>
            <a:r>
              <a:rPr lang="nb-NO" dirty="0">
                <a:solidFill>
                  <a:schemeClr val="bg1"/>
                </a:solidFill>
              </a:rPr>
              <a:t> side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Start </a:t>
            </a:r>
            <a:r>
              <a:rPr lang="nb-NO" dirty="0" err="1">
                <a:solidFill>
                  <a:schemeClr val="bg1"/>
                </a:solidFill>
              </a:rPr>
              <a:t>with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but</a:t>
            </a:r>
            <a:r>
              <a:rPr lang="nb-NO" dirty="0">
                <a:solidFill>
                  <a:schemeClr val="bg1"/>
                </a:solidFill>
              </a:rPr>
              <a:t> first..</a:t>
            </a:r>
          </a:p>
        </p:txBody>
      </p:sp>
    </p:spTree>
    <p:extLst>
      <p:ext uri="{BB962C8B-B14F-4D97-AF65-F5344CB8AC3E}">
        <p14:creationId xmlns:p14="http://schemas.microsoft.com/office/powerpoint/2010/main" val="319600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N. S </a:t>
            </a:r>
            <a:r>
              <a:rPr lang="nb-NO" dirty="0" err="1">
                <a:solidFill>
                  <a:schemeClr val="bg1"/>
                </a:solidFill>
              </a:rPr>
              <a:t>cod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haddock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Possible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answers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Regime </a:t>
            </a:r>
            <a:r>
              <a:rPr lang="nb-NO" dirty="0" err="1">
                <a:solidFill>
                  <a:schemeClr val="bg1"/>
                </a:solidFill>
              </a:rPr>
              <a:t>shift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Currently</a:t>
            </a:r>
            <a:r>
              <a:rPr lang="nb-NO" dirty="0">
                <a:solidFill>
                  <a:schemeClr val="bg1"/>
                </a:solidFill>
              </a:rPr>
              <a:t> at </a:t>
            </a:r>
            <a:r>
              <a:rPr lang="nb-NO" dirty="0" err="1">
                <a:solidFill>
                  <a:schemeClr val="bg1"/>
                </a:solidFill>
              </a:rPr>
              <a:t>low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size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pPr lvl="1"/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81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Different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estimates</a:t>
            </a:r>
            <a:r>
              <a:rPr lang="nb-NO" dirty="0">
                <a:solidFill>
                  <a:schemeClr val="bg1"/>
                </a:solidFill>
              </a:rPr>
              <a:t>: N. Sea</a:t>
            </a:r>
          </a:p>
        </p:txBody>
      </p:sp>
      <p:graphicFrame>
        <p:nvGraphicFramePr>
          <p:cNvPr id="6" name="Content Placeholder 5">
            <a:extLst/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635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Different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estimates</a:t>
            </a:r>
            <a:r>
              <a:rPr lang="nb-NO" dirty="0">
                <a:solidFill>
                  <a:schemeClr val="bg1"/>
                </a:solidFill>
              </a:rPr>
              <a:t>: N. Sea</a:t>
            </a:r>
          </a:p>
        </p:txBody>
      </p:sp>
      <p:graphicFrame>
        <p:nvGraphicFramePr>
          <p:cNvPr id="6" name="Content Placeholder 5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866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Arrow: Down 7"/>
          <p:cNvSpPr/>
          <p:nvPr/>
        </p:nvSpPr>
        <p:spPr>
          <a:xfrm>
            <a:off x="9145479" y="2594300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11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Different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estimates</a:t>
            </a:r>
            <a:r>
              <a:rPr lang="nb-NO" dirty="0">
                <a:solidFill>
                  <a:schemeClr val="bg1"/>
                </a:solidFill>
              </a:rPr>
              <a:t>: N. Sea</a:t>
            </a:r>
          </a:p>
        </p:txBody>
      </p:sp>
      <p:graphicFrame>
        <p:nvGraphicFramePr>
          <p:cNvPr id="6" name="Content Placeholder 5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8821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Arrow: Down 7"/>
          <p:cNvSpPr/>
          <p:nvPr/>
        </p:nvSpPr>
        <p:spPr>
          <a:xfrm>
            <a:off x="9145479" y="2594300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093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Hake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North Sea hake is not </a:t>
            </a:r>
            <a:r>
              <a:rPr lang="nb-NO" dirty="0" err="1">
                <a:solidFill>
                  <a:schemeClr val="bg1"/>
                </a:solidFill>
              </a:rPr>
              <a:t>really</a:t>
            </a:r>
            <a:r>
              <a:rPr lang="nb-NO" dirty="0">
                <a:solidFill>
                  <a:schemeClr val="bg1"/>
                </a:solidFill>
              </a:rPr>
              <a:t> «a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»</a:t>
            </a:r>
          </a:p>
          <a:p>
            <a:r>
              <a:rPr lang="nb-NO" dirty="0">
                <a:solidFill>
                  <a:schemeClr val="bg1"/>
                </a:solidFill>
              </a:rPr>
              <a:t>It’s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northern</a:t>
            </a:r>
            <a:r>
              <a:rPr lang="nb-NO" dirty="0">
                <a:solidFill>
                  <a:schemeClr val="bg1"/>
                </a:solidFill>
              </a:rPr>
              <a:t> end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much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wider</a:t>
            </a:r>
            <a:r>
              <a:rPr lang="nb-NO" dirty="0">
                <a:solidFill>
                  <a:schemeClr val="bg1"/>
                </a:solidFill>
              </a:rPr>
              <a:t> hake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in western Europe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Stock </a:t>
            </a:r>
            <a:r>
              <a:rPr lang="nb-NO" dirty="0" err="1">
                <a:solidFill>
                  <a:schemeClr val="bg1"/>
                </a:solidFill>
              </a:rPr>
              <a:t>size</a:t>
            </a:r>
            <a:r>
              <a:rPr lang="nb-NO" dirty="0">
                <a:solidFill>
                  <a:schemeClr val="bg1"/>
                </a:solidFill>
              </a:rPr>
              <a:t> is driven by </a:t>
            </a:r>
            <a:r>
              <a:rPr lang="nb-NO" dirty="0" err="1">
                <a:solidFill>
                  <a:schemeClr val="bg1"/>
                </a:solidFill>
              </a:rPr>
              <a:t>fluctuations</a:t>
            </a:r>
            <a:r>
              <a:rPr lang="nb-NO" dirty="0">
                <a:solidFill>
                  <a:schemeClr val="bg1"/>
                </a:solidFill>
              </a:rPr>
              <a:t> in </a:t>
            </a:r>
            <a:r>
              <a:rPr lang="nb-NO" dirty="0" err="1">
                <a:solidFill>
                  <a:schemeClr val="bg1"/>
                </a:solidFill>
              </a:rPr>
              <a:t>this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larger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Not by </a:t>
            </a:r>
            <a:r>
              <a:rPr lang="nb-NO" dirty="0" err="1">
                <a:solidFill>
                  <a:schemeClr val="bg1"/>
                </a:solidFill>
              </a:rPr>
              <a:t>catches</a:t>
            </a:r>
            <a:r>
              <a:rPr lang="nb-NO" dirty="0">
                <a:solidFill>
                  <a:schemeClr val="bg1"/>
                </a:solidFill>
              </a:rPr>
              <a:t> in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North Sea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Violates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key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assumption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production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Different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estimates</a:t>
            </a:r>
            <a:r>
              <a:rPr lang="nb-NO" dirty="0">
                <a:solidFill>
                  <a:schemeClr val="bg1"/>
                </a:solidFill>
              </a:rPr>
              <a:t>: N. Sea</a:t>
            </a:r>
          </a:p>
        </p:txBody>
      </p:sp>
      <p:graphicFrame>
        <p:nvGraphicFramePr>
          <p:cNvPr id="6" name="Content Placeholder 5">
            <a:extLst/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5919" y="1728293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Regime </a:t>
            </a:r>
            <a:r>
              <a:rPr lang="nb-NO" b="1" dirty="0" err="1">
                <a:solidFill>
                  <a:srgbClr val="FF0000"/>
                </a:solidFill>
              </a:rPr>
              <a:t>Shift</a:t>
            </a:r>
            <a:r>
              <a:rPr lang="nb-NO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Arrow: Down 4"/>
          <p:cNvSpPr/>
          <p:nvPr/>
        </p:nvSpPr>
        <p:spPr>
          <a:xfrm>
            <a:off x="3258104" y="2276592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Arrow: Down 6"/>
          <p:cNvSpPr/>
          <p:nvPr/>
        </p:nvSpPr>
        <p:spPr>
          <a:xfrm>
            <a:off x="2055919" y="2223288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Arrow: Down 7"/>
          <p:cNvSpPr/>
          <p:nvPr/>
        </p:nvSpPr>
        <p:spPr>
          <a:xfrm>
            <a:off x="9145479" y="2594300"/>
            <a:ext cx="363985" cy="946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4990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Different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estimates</a:t>
            </a:r>
            <a:r>
              <a:rPr lang="nb-NO" dirty="0">
                <a:solidFill>
                  <a:schemeClr val="bg1"/>
                </a:solidFill>
              </a:rPr>
              <a:t>: Barents Sea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xmlns="" id="{B8C5B2FA-7BD6-4F17-8184-3181F5D3D1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515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9586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No </a:t>
            </a:r>
            <a:r>
              <a:rPr lang="nb-NO" dirty="0" err="1">
                <a:solidFill>
                  <a:schemeClr val="bg1"/>
                </a:solidFill>
              </a:rPr>
              <a:t>clear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pattern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between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ecosystem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based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approaches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Often</a:t>
            </a:r>
            <a:r>
              <a:rPr lang="nb-NO" dirty="0">
                <a:solidFill>
                  <a:schemeClr val="bg1"/>
                </a:solidFill>
              </a:rPr>
              <a:t> «</a:t>
            </a:r>
            <a:r>
              <a:rPr lang="nb-NO" dirty="0" err="1">
                <a:solidFill>
                  <a:schemeClr val="bg1"/>
                </a:solidFill>
              </a:rPr>
              <a:t>multispecies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» </a:t>
            </a:r>
            <a:r>
              <a:rPr lang="nb-NO" dirty="0" err="1">
                <a:solidFill>
                  <a:schemeClr val="bg1"/>
                </a:solidFill>
              </a:rPr>
              <a:t>values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higher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«</a:t>
            </a:r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dependence</a:t>
            </a:r>
            <a:r>
              <a:rPr lang="nb-NO" dirty="0">
                <a:solidFill>
                  <a:schemeClr val="bg1"/>
                </a:solidFill>
              </a:rPr>
              <a:t>»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But</a:t>
            </a:r>
            <a:r>
              <a:rPr lang="nb-NO" dirty="0">
                <a:solidFill>
                  <a:schemeClr val="bg1"/>
                </a:solidFill>
              </a:rPr>
              <a:t> not </a:t>
            </a:r>
            <a:r>
              <a:rPr lang="nb-NO" dirty="0" err="1">
                <a:solidFill>
                  <a:schemeClr val="bg1"/>
                </a:solidFill>
              </a:rPr>
              <a:t>always</a:t>
            </a:r>
            <a:endParaRPr lang="nb-NO" dirty="0">
              <a:solidFill>
                <a:schemeClr val="bg1"/>
              </a:solidFill>
            </a:endParaRPr>
          </a:p>
          <a:p>
            <a:pPr lvl="1"/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Need</a:t>
            </a:r>
            <a:r>
              <a:rPr lang="nb-NO" dirty="0">
                <a:solidFill>
                  <a:schemeClr val="bg1"/>
                </a:solidFill>
              </a:rPr>
              <a:t> to be </a:t>
            </a:r>
            <a:r>
              <a:rPr lang="nb-NO" dirty="0" err="1">
                <a:solidFill>
                  <a:schemeClr val="bg1"/>
                </a:solidFill>
              </a:rPr>
              <a:t>very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careful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about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assumptions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stationarity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A </a:t>
            </a:r>
            <a:r>
              <a:rPr lang="nb-NO" dirty="0" err="1">
                <a:solidFill>
                  <a:schemeClr val="bg1"/>
                </a:solidFill>
              </a:rPr>
              <a:t>route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question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our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assumptions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8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have multiple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None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perfect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But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together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they</a:t>
            </a:r>
            <a:r>
              <a:rPr lang="nb-NO" dirty="0">
                <a:solidFill>
                  <a:schemeClr val="bg1"/>
                </a:solidFill>
              </a:rPr>
              <a:t> do let </a:t>
            </a:r>
            <a:r>
              <a:rPr lang="nb-NO" dirty="0" err="1">
                <a:solidFill>
                  <a:schemeClr val="bg1"/>
                </a:solidFill>
              </a:rPr>
              <a:t>us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go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beyond</a:t>
            </a:r>
            <a:r>
              <a:rPr lang="nb-NO" dirty="0">
                <a:solidFill>
                  <a:schemeClr val="bg1"/>
                </a:solidFill>
              </a:rPr>
              <a:t> single species </a:t>
            </a:r>
            <a:r>
              <a:rPr lang="nb-NO" dirty="0" err="1">
                <a:solidFill>
                  <a:schemeClr val="bg1"/>
                </a:solidFill>
              </a:rPr>
              <a:t>evaluations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And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really</a:t>
            </a:r>
            <a:r>
              <a:rPr lang="nb-NO" dirty="0">
                <a:solidFill>
                  <a:schemeClr val="bg1"/>
                </a:solidFill>
              </a:rPr>
              <a:t> do </a:t>
            </a:r>
            <a:r>
              <a:rPr lang="nb-NO" dirty="0" err="1">
                <a:solidFill>
                  <a:schemeClr val="bg1"/>
                </a:solidFill>
              </a:rPr>
              <a:t>want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go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beyond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them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The single species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r>
              <a:rPr lang="nb-NO" dirty="0">
                <a:solidFill>
                  <a:schemeClr val="bg1"/>
                </a:solidFill>
              </a:rPr>
              <a:t> make </a:t>
            </a:r>
            <a:r>
              <a:rPr lang="nb-NO" dirty="0" err="1">
                <a:solidFill>
                  <a:schemeClr val="bg1"/>
                </a:solidFill>
              </a:rPr>
              <a:t>assumptions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know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wrong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Single species </a:t>
            </a:r>
            <a:r>
              <a:rPr lang="nb-NO" dirty="0" err="1">
                <a:solidFill>
                  <a:schemeClr val="bg1"/>
                </a:solidFill>
              </a:rPr>
              <a:t>doesn’t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avoid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dependence</a:t>
            </a:r>
            <a:r>
              <a:rPr lang="nb-NO" dirty="0">
                <a:solidFill>
                  <a:schemeClr val="bg1"/>
                </a:solidFill>
              </a:rPr>
              <a:t>, it just </a:t>
            </a:r>
            <a:r>
              <a:rPr lang="nb-NO" dirty="0" err="1">
                <a:solidFill>
                  <a:schemeClr val="bg1"/>
                </a:solidFill>
              </a:rPr>
              <a:t>assumes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it’s</a:t>
            </a:r>
            <a:r>
              <a:rPr lang="nb-NO" dirty="0">
                <a:solidFill>
                  <a:schemeClr val="bg1"/>
                </a:solidFill>
              </a:rPr>
              <a:t> zero</a:t>
            </a:r>
          </a:p>
        </p:txBody>
      </p:sp>
    </p:spTree>
    <p:extLst>
      <p:ext uri="{BB962C8B-B14F-4D97-AF65-F5344CB8AC3E}">
        <p14:creationId xmlns:p14="http://schemas.microsoft.com/office/powerpoint/2010/main" val="250778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Ecosystem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insight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dependent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3600" dirty="0" err="1">
                <a:solidFill>
                  <a:schemeClr val="bg1"/>
                </a:solidFill>
              </a:rPr>
              <a:t>Density</a:t>
            </a:r>
            <a:r>
              <a:rPr lang="nb-NO" sz="3600" dirty="0">
                <a:solidFill>
                  <a:schemeClr val="bg1"/>
                </a:solidFill>
              </a:rPr>
              <a:t> dependent </a:t>
            </a:r>
            <a:r>
              <a:rPr lang="nb-NO" sz="3600" dirty="0" err="1">
                <a:solidFill>
                  <a:schemeClr val="bg1"/>
                </a:solidFill>
              </a:rPr>
              <a:t>Fmsy</a:t>
            </a:r>
            <a:r>
              <a:rPr lang="nb-NO" sz="3600" dirty="0">
                <a:solidFill>
                  <a:schemeClr val="bg1"/>
                </a:solidFill>
              </a:rPr>
              <a:t> is…</a:t>
            </a:r>
          </a:p>
          <a:p>
            <a:endParaRPr lang="nb-NO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3600" dirty="0">
                <a:solidFill>
                  <a:schemeClr val="bg1"/>
                </a:solidFill>
              </a:rPr>
              <a:t>is…</a:t>
            </a:r>
          </a:p>
          <a:p>
            <a:endParaRPr lang="nb-NO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3600" dirty="0" err="1">
                <a:solidFill>
                  <a:schemeClr val="bg1"/>
                </a:solidFill>
              </a:rPr>
              <a:t>wait</a:t>
            </a:r>
            <a:r>
              <a:rPr lang="nb-NO" sz="3600" dirty="0">
                <a:solidFill>
                  <a:schemeClr val="bg1"/>
                </a:solidFill>
              </a:rPr>
              <a:t> for it…</a:t>
            </a:r>
          </a:p>
          <a:p>
            <a:endParaRPr lang="nb-NO" sz="20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nb-NO" sz="3600" dirty="0" err="1">
                <a:solidFill>
                  <a:schemeClr val="bg1"/>
                </a:solidFill>
              </a:rPr>
              <a:t>density</a:t>
            </a:r>
            <a:r>
              <a:rPr lang="nb-NO" sz="3600" dirty="0">
                <a:solidFill>
                  <a:schemeClr val="bg1"/>
                </a:solidFill>
              </a:rPr>
              <a:t> dependent</a:t>
            </a:r>
          </a:p>
        </p:txBody>
      </p:sp>
    </p:spTree>
    <p:extLst>
      <p:ext uri="{BB962C8B-B14F-4D97-AF65-F5344CB8AC3E}">
        <p14:creationId xmlns:p14="http://schemas.microsoft.com/office/powerpoint/2010/main" val="13669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Density dependent?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There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dependent </a:t>
            </a:r>
            <a:r>
              <a:rPr lang="nb-NO" dirty="0" err="1">
                <a:solidFill>
                  <a:schemeClr val="bg1"/>
                </a:solidFill>
              </a:rPr>
              <a:t>processes</a:t>
            </a:r>
            <a:r>
              <a:rPr lang="nb-NO" dirty="0">
                <a:solidFill>
                  <a:schemeClr val="bg1"/>
                </a:solidFill>
              </a:rPr>
              <a:t> in nature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Where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physical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space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limitations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These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are</a:t>
            </a:r>
            <a:r>
              <a:rPr lang="nb-NO" dirty="0">
                <a:solidFill>
                  <a:schemeClr val="bg1"/>
                </a:solidFill>
              </a:rPr>
              <a:t> not </a:t>
            </a:r>
            <a:r>
              <a:rPr lang="nb-NO" dirty="0" err="1">
                <a:solidFill>
                  <a:schemeClr val="bg1"/>
                </a:solidFill>
              </a:rPr>
              <a:t>what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talking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about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today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can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limitations</a:t>
            </a:r>
            <a:r>
              <a:rPr lang="nb-NO" dirty="0">
                <a:solidFill>
                  <a:schemeClr val="bg1"/>
                </a:solidFill>
              </a:rPr>
              <a:t> as «</a:t>
            </a:r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dependence</a:t>
            </a:r>
            <a:r>
              <a:rPr lang="nb-NO" dirty="0">
                <a:solidFill>
                  <a:schemeClr val="bg1"/>
                </a:solidFill>
              </a:rPr>
              <a:t>»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Providing </a:t>
            </a:r>
            <a:r>
              <a:rPr lang="nb-NO" dirty="0" err="1">
                <a:solidFill>
                  <a:schemeClr val="bg1"/>
                </a:solidFill>
              </a:rPr>
              <a:t>food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supply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remains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constant</a:t>
            </a:r>
            <a:endParaRPr lang="nb-NO" dirty="0">
              <a:solidFill>
                <a:schemeClr val="bg1"/>
              </a:solidFill>
            </a:endParaRPr>
          </a:p>
          <a:p>
            <a:pPr lvl="1"/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DD is a </a:t>
            </a:r>
            <a:r>
              <a:rPr lang="nb-NO" dirty="0" err="1">
                <a:solidFill>
                  <a:schemeClr val="bg1"/>
                </a:solidFill>
              </a:rPr>
              <a:t>simplification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In </a:t>
            </a:r>
            <a:r>
              <a:rPr lang="nb-NO" dirty="0" err="1">
                <a:solidFill>
                  <a:schemeClr val="bg1"/>
                </a:solidFill>
              </a:rPr>
              <a:t>practice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limitation</a:t>
            </a:r>
            <a:r>
              <a:rPr lang="nb-NO" dirty="0">
                <a:solidFill>
                  <a:schemeClr val="bg1"/>
                </a:solidFill>
              </a:rPr>
              <a:t> (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ELS, 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growth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maturation</a:t>
            </a:r>
            <a:r>
              <a:rPr lang="nb-NO" dirty="0">
                <a:solidFill>
                  <a:schemeClr val="bg1"/>
                </a:solidFill>
              </a:rPr>
              <a:t>) and </a:t>
            </a:r>
            <a:r>
              <a:rPr lang="nb-NO" dirty="0" err="1">
                <a:solidFill>
                  <a:schemeClr val="bg1"/>
                </a:solidFill>
              </a:rPr>
              <a:t>cannibalism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will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vary</a:t>
            </a:r>
            <a:r>
              <a:rPr lang="nb-NO" dirty="0">
                <a:solidFill>
                  <a:schemeClr val="bg1"/>
                </a:solidFill>
              </a:rPr>
              <a:t> more </a:t>
            </a:r>
            <a:r>
              <a:rPr lang="nb-NO" dirty="0" err="1">
                <a:solidFill>
                  <a:schemeClr val="bg1"/>
                </a:solidFill>
              </a:rPr>
              <a:t>than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this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assumptions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need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examining</a:t>
            </a:r>
            <a:r>
              <a:rPr lang="nb-NO" dirty="0">
                <a:solidFill>
                  <a:schemeClr val="bg1"/>
                </a:solidFill>
              </a:rPr>
              <a:t> for </a:t>
            </a:r>
            <a:r>
              <a:rPr lang="nb-NO" dirty="0" err="1">
                <a:solidFill>
                  <a:schemeClr val="bg1"/>
                </a:solidFill>
              </a:rPr>
              <a:t>each</a:t>
            </a:r>
            <a:r>
              <a:rPr lang="nb-NO" dirty="0">
                <a:solidFill>
                  <a:schemeClr val="bg1"/>
                </a:solidFill>
              </a:rPr>
              <a:t> case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6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Errr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what</a:t>
            </a:r>
            <a:r>
              <a:rPr lang="nb-NO" dirty="0">
                <a:solidFill>
                  <a:schemeClr val="bg1"/>
                </a:solidFill>
              </a:rPr>
              <a:t>….?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               N. Sea </a:t>
            </a:r>
            <a:r>
              <a:rPr lang="nb-NO" dirty="0" err="1">
                <a:solidFill>
                  <a:schemeClr val="bg1"/>
                </a:solidFill>
              </a:rPr>
              <a:t>cod</a:t>
            </a:r>
            <a:r>
              <a:rPr lang="nb-NO" dirty="0">
                <a:solidFill>
                  <a:schemeClr val="bg1"/>
                </a:solidFill>
              </a:rPr>
              <a:t> SSB                                  Barents Sea </a:t>
            </a:r>
            <a:r>
              <a:rPr lang="nb-NO" dirty="0" err="1">
                <a:solidFill>
                  <a:schemeClr val="bg1"/>
                </a:solidFill>
              </a:rPr>
              <a:t>cod</a:t>
            </a:r>
            <a:r>
              <a:rPr lang="nb-NO" dirty="0">
                <a:solidFill>
                  <a:schemeClr val="bg1"/>
                </a:solidFill>
              </a:rPr>
              <a:t> SSB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47661"/>
            <a:ext cx="5118271" cy="2851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529" y="2647661"/>
            <a:ext cx="5118271" cy="285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dependence</a:t>
            </a:r>
            <a:r>
              <a:rPr lang="nb-NO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dependence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will</a:t>
            </a:r>
            <a:r>
              <a:rPr lang="nb-NO" dirty="0">
                <a:solidFill>
                  <a:schemeClr val="bg1"/>
                </a:solidFill>
              </a:rPr>
              <a:t> matter most at </a:t>
            </a:r>
            <a:r>
              <a:rPr lang="nb-NO" dirty="0" err="1">
                <a:solidFill>
                  <a:schemeClr val="bg1"/>
                </a:solidFill>
              </a:rPr>
              <a:t>high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sizes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And </a:t>
            </a:r>
            <a:r>
              <a:rPr lang="nb-NO" dirty="0" err="1">
                <a:solidFill>
                  <a:schemeClr val="bg1"/>
                </a:solidFill>
              </a:rPr>
              <a:t>much</a:t>
            </a:r>
            <a:r>
              <a:rPr lang="nb-NO" dirty="0">
                <a:solidFill>
                  <a:schemeClr val="bg1"/>
                </a:solidFill>
              </a:rPr>
              <a:t> less at </a:t>
            </a:r>
            <a:r>
              <a:rPr lang="nb-NO" dirty="0" err="1">
                <a:solidFill>
                  <a:schemeClr val="bg1"/>
                </a:solidFill>
              </a:rPr>
              <a:t>low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sizes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Would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potentially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senisble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use</a:t>
            </a:r>
            <a:r>
              <a:rPr lang="nb-NO" dirty="0">
                <a:solidFill>
                  <a:schemeClr val="bg1"/>
                </a:solidFill>
              </a:rPr>
              <a:t> DD </a:t>
            </a:r>
            <a:r>
              <a:rPr lang="nb-NO" dirty="0" err="1">
                <a:solidFill>
                  <a:schemeClr val="bg1"/>
                </a:solidFill>
              </a:rPr>
              <a:t>F</a:t>
            </a:r>
            <a:r>
              <a:rPr lang="nb-NO" baseline="-25000" dirty="0" err="1">
                <a:solidFill>
                  <a:schemeClr val="bg1"/>
                </a:solidFill>
              </a:rPr>
              <a:t>target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values</a:t>
            </a:r>
            <a:r>
              <a:rPr lang="nb-NO" dirty="0">
                <a:solidFill>
                  <a:schemeClr val="bg1"/>
                </a:solidFill>
              </a:rPr>
              <a:t> for </a:t>
            </a:r>
            <a:r>
              <a:rPr lang="nb-NO" dirty="0" err="1">
                <a:solidFill>
                  <a:schemeClr val="bg1"/>
                </a:solidFill>
              </a:rPr>
              <a:t>high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sizes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Would</a:t>
            </a:r>
            <a:r>
              <a:rPr lang="nb-NO" dirty="0">
                <a:solidFill>
                  <a:schemeClr val="bg1"/>
                </a:solidFill>
              </a:rPr>
              <a:t> not be sensible to </a:t>
            </a:r>
            <a:r>
              <a:rPr lang="nb-NO" dirty="0" err="1">
                <a:solidFill>
                  <a:schemeClr val="bg1"/>
                </a:solidFill>
              </a:rPr>
              <a:t>use</a:t>
            </a:r>
            <a:r>
              <a:rPr lang="nb-NO" dirty="0">
                <a:solidFill>
                  <a:schemeClr val="bg1"/>
                </a:solidFill>
              </a:rPr>
              <a:t> DD </a:t>
            </a:r>
            <a:r>
              <a:rPr lang="nb-NO" dirty="0" err="1">
                <a:solidFill>
                  <a:schemeClr val="bg1"/>
                </a:solidFill>
              </a:rPr>
              <a:t>F</a:t>
            </a:r>
            <a:r>
              <a:rPr lang="nb-NO" baseline="-25000" dirty="0" err="1">
                <a:solidFill>
                  <a:schemeClr val="bg1"/>
                </a:solidFill>
              </a:rPr>
              <a:t>target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values</a:t>
            </a:r>
            <a:r>
              <a:rPr lang="nb-NO" dirty="0">
                <a:solidFill>
                  <a:schemeClr val="bg1"/>
                </a:solidFill>
              </a:rPr>
              <a:t> at </a:t>
            </a:r>
            <a:r>
              <a:rPr lang="nb-NO" dirty="0" err="1">
                <a:solidFill>
                  <a:schemeClr val="bg1"/>
                </a:solidFill>
              </a:rPr>
              <a:t>low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sizes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0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North East Arctic </a:t>
            </a:r>
            <a:r>
              <a:rPr lang="nb-NO" dirty="0" err="1">
                <a:solidFill>
                  <a:schemeClr val="bg1"/>
                </a:solidFill>
              </a:rPr>
              <a:t>Cod</a:t>
            </a:r>
            <a:r>
              <a:rPr lang="nb-NO" dirty="0">
                <a:solidFill>
                  <a:schemeClr val="bg1"/>
                </a:solidFill>
              </a:rPr>
              <a:t> HCR	</a:t>
            </a:r>
          </a:p>
        </p:txBody>
      </p:sp>
      <p:graphicFrame>
        <p:nvGraphicFramePr>
          <p:cNvPr id="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1609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0769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Variable F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HCR </a:t>
            </a:r>
            <a:r>
              <a:rPr lang="nb-NO" dirty="0" err="1">
                <a:solidFill>
                  <a:schemeClr val="bg1"/>
                </a:solidFill>
              </a:rPr>
              <a:t>simulations</a:t>
            </a:r>
            <a:r>
              <a:rPr lang="nb-NO" dirty="0">
                <a:solidFill>
                  <a:schemeClr val="bg1"/>
                </a:solidFill>
              </a:rPr>
              <a:t> in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Flemish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Cap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Work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with</a:t>
            </a:r>
            <a:r>
              <a:rPr lang="nb-NO" dirty="0">
                <a:solidFill>
                  <a:schemeClr val="bg1"/>
                </a:solidFill>
              </a:rPr>
              <a:t> Alfonso Perez Rodriguez</a:t>
            </a:r>
          </a:p>
          <a:p>
            <a:r>
              <a:rPr lang="nb-NO" dirty="0" err="1">
                <a:solidFill>
                  <a:schemeClr val="bg1"/>
                </a:solidFill>
              </a:rPr>
              <a:t>Trying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keep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redfish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cod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stocks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catches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helathy</a:t>
            </a:r>
            <a:r>
              <a:rPr lang="nb-NO" dirty="0">
                <a:solidFill>
                  <a:schemeClr val="bg1"/>
                </a:solidFill>
              </a:rPr>
              <a:t> under variable </a:t>
            </a:r>
            <a:r>
              <a:rPr lang="nb-NO" dirty="0" err="1">
                <a:solidFill>
                  <a:schemeClr val="bg1"/>
                </a:solidFill>
              </a:rPr>
              <a:t>recruitment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Much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easier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find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HCRs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that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meet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these</a:t>
            </a:r>
            <a:r>
              <a:rPr lang="nb-NO" dirty="0">
                <a:solidFill>
                  <a:schemeClr val="bg1"/>
                </a:solidFill>
              </a:rPr>
              <a:t> goals </a:t>
            </a:r>
            <a:r>
              <a:rPr lang="nb-NO" dirty="0" err="1">
                <a:solidFill>
                  <a:schemeClr val="bg1"/>
                </a:solidFill>
              </a:rPr>
              <a:t>if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you</a:t>
            </a:r>
            <a:r>
              <a:rPr lang="nb-NO" dirty="0">
                <a:solidFill>
                  <a:schemeClr val="bg1"/>
                </a:solidFill>
              </a:rPr>
              <a:t> have </a:t>
            </a:r>
            <a:r>
              <a:rPr lang="nb-NO" dirty="0" err="1">
                <a:solidFill>
                  <a:schemeClr val="bg1"/>
                </a:solidFill>
              </a:rPr>
              <a:t>two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step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HCRs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Harvest Control </a:t>
            </a:r>
            <a:r>
              <a:rPr lang="nb-NO" dirty="0" err="1">
                <a:solidFill>
                  <a:schemeClr val="bg1"/>
                </a:solidFill>
              </a:rPr>
              <a:t>Rule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evaluations</a:t>
            </a:r>
            <a:r>
              <a:rPr lang="nb-NO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need</a:t>
            </a:r>
            <a:r>
              <a:rPr lang="nb-NO" dirty="0">
                <a:solidFill>
                  <a:schemeClr val="bg1"/>
                </a:solidFill>
              </a:rPr>
              <a:t> more </a:t>
            </a:r>
            <a:r>
              <a:rPr lang="nb-NO" dirty="0" err="1">
                <a:solidFill>
                  <a:schemeClr val="bg1"/>
                </a:solidFill>
              </a:rPr>
              <a:t>than</a:t>
            </a:r>
            <a:r>
              <a:rPr lang="nb-NO" dirty="0">
                <a:solidFill>
                  <a:schemeClr val="bg1"/>
                </a:solidFill>
              </a:rPr>
              <a:t> just «</a:t>
            </a:r>
            <a:r>
              <a:rPr lang="nb-NO" dirty="0" err="1">
                <a:solidFill>
                  <a:schemeClr val="bg1"/>
                </a:solidFill>
              </a:rPr>
              <a:t>good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average</a:t>
            </a:r>
            <a:r>
              <a:rPr lang="nb-NO" dirty="0">
                <a:solidFill>
                  <a:schemeClr val="bg1"/>
                </a:solidFill>
              </a:rPr>
              <a:t>» </a:t>
            </a:r>
            <a:r>
              <a:rPr lang="nb-NO" dirty="0" err="1">
                <a:solidFill>
                  <a:schemeClr val="bg1"/>
                </a:solidFill>
              </a:rPr>
              <a:t>yield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also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need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precautionary</a:t>
            </a:r>
            <a:r>
              <a:rPr lang="nb-NO" dirty="0">
                <a:solidFill>
                  <a:schemeClr val="bg1"/>
                </a:solidFill>
              </a:rPr>
              <a:t> management</a:t>
            </a:r>
          </a:p>
          <a:p>
            <a:endParaRPr lang="nb-NO" sz="1300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Recruitment</a:t>
            </a:r>
            <a:r>
              <a:rPr lang="nb-NO" dirty="0">
                <a:solidFill>
                  <a:schemeClr val="bg1"/>
                </a:solidFill>
              </a:rPr>
              <a:t> is variable, </a:t>
            </a:r>
            <a:r>
              <a:rPr lang="nb-NO" dirty="0" err="1">
                <a:solidFill>
                  <a:schemeClr val="bg1"/>
                </a:solidFill>
              </a:rPr>
              <a:t>assessments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uncertain</a:t>
            </a:r>
            <a:r>
              <a:rPr lang="nb-NO" dirty="0">
                <a:solidFill>
                  <a:schemeClr val="bg1"/>
                </a:solidFill>
              </a:rPr>
              <a:t>, target </a:t>
            </a:r>
            <a:r>
              <a:rPr lang="nb-NO" dirty="0" err="1">
                <a:solidFill>
                  <a:schemeClr val="bg1"/>
                </a:solidFill>
              </a:rPr>
              <a:t>Fs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poorly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implimented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A </a:t>
            </a:r>
            <a:r>
              <a:rPr lang="nb-NO" dirty="0" err="1">
                <a:solidFill>
                  <a:schemeClr val="bg1"/>
                </a:solidFill>
              </a:rPr>
              <a:t>F</a:t>
            </a:r>
            <a:r>
              <a:rPr lang="nb-NO" baseline="-25000" dirty="0" err="1">
                <a:solidFill>
                  <a:schemeClr val="bg1"/>
                </a:solidFill>
              </a:rPr>
              <a:t>target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value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that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looks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good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with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no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noise</a:t>
            </a:r>
            <a:r>
              <a:rPr lang="nb-NO" dirty="0">
                <a:solidFill>
                  <a:schemeClr val="bg1"/>
                </a:solidFill>
              </a:rPr>
              <a:t> or </a:t>
            </a:r>
            <a:r>
              <a:rPr lang="nb-NO" dirty="0" err="1">
                <a:solidFill>
                  <a:schemeClr val="bg1"/>
                </a:solidFill>
              </a:rPr>
              <a:t>variability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may</a:t>
            </a:r>
            <a:r>
              <a:rPr lang="nb-NO" dirty="0">
                <a:solidFill>
                  <a:schemeClr val="bg1"/>
                </a:solidFill>
              </a:rPr>
              <a:t> not be so </a:t>
            </a:r>
            <a:r>
              <a:rPr lang="nb-NO" dirty="0" err="1">
                <a:solidFill>
                  <a:schemeClr val="bg1"/>
                </a:solidFill>
              </a:rPr>
              <a:t>good</a:t>
            </a:r>
            <a:r>
              <a:rPr lang="nb-NO" dirty="0">
                <a:solidFill>
                  <a:schemeClr val="bg1"/>
                </a:solidFill>
              </a:rPr>
              <a:t> in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real </a:t>
            </a:r>
            <a:r>
              <a:rPr lang="nb-NO" dirty="0" err="1">
                <a:solidFill>
                  <a:schemeClr val="bg1"/>
                </a:solidFill>
              </a:rPr>
              <a:t>world</a:t>
            </a:r>
            <a:endParaRPr lang="nb-NO" dirty="0">
              <a:solidFill>
                <a:schemeClr val="bg1"/>
              </a:solidFill>
            </a:endParaRPr>
          </a:p>
          <a:p>
            <a:endParaRPr lang="nb-NO" sz="1500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Management </a:t>
            </a:r>
            <a:r>
              <a:rPr lang="nb-NO" dirty="0" err="1">
                <a:solidFill>
                  <a:schemeClr val="bg1"/>
                </a:solidFill>
              </a:rPr>
              <a:t>Strategy</a:t>
            </a:r>
            <a:r>
              <a:rPr lang="nb-NO" dirty="0">
                <a:solidFill>
                  <a:schemeClr val="bg1"/>
                </a:solidFill>
              </a:rPr>
              <a:t> Evaluations/Harvest Control </a:t>
            </a:r>
            <a:r>
              <a:rPr lang="nb-NO" dirty="0" err="1">
                <a:solidFill>
                  <a:schemeClr val="bg1"/>
                </a:solidFill>
              </a:rPr>
              <a:t>Rule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evaluations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Check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that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fishing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rule</a:t>
            </a:r>
            <a:r>
              <a:rPr lang="nb-NO" dirty="0">
                <a:solidFill>
                  <a:schemeClr val="bg1"/>
                </a:solidFill>
              </a:rPr>
              <a:t> is </a:t>
            </a:r>
            <a:r>
              <a:rPr lang="nb-NO" dirty="0" err="1">
                <a:solidFill>
                  <a:schemeClr val="bg1"/>
                </a:solidFill>
              </a:rPr>
              <a:t>precautionary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this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variability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Allow</a:t>
            </a:r>
            <a:r>
              <a:rPr lang="nb-NO" dirty="0">
                <a:solidFill>
                  <a:schemeClr val="bg1"/>
                </a:solidFill>
              </a:rPr>
              <a:t> for </a:t>
            </a:r>
            <a:r>
              <a:rPr lang="nb-NO" dirty="0" err="1">
                <a:solidFill>
                  <a:schemeClr val="bg1"/>
                </a:solidFill>
              </a:rPr>
              <a:t>comparing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between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HCRs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1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Stability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need</a:t>
            </a:r>
            <a:r>
              <a:rPr lang="nb-NO" dirty="0">
                <a:solidFill>
                  <a:schemeClr val="bg1"/>
                </a:solidFill>
              </a:rPr>
              <a:t> to be </a:t>
            </a:r>
            <a:r>
              <a:rPr lang="nb-NO" dirty="0" err="1">
                <a:solidFill>
                  <a:schemeClr val="bg1"/>
                </a:solidFill>
              </a:rPr>
              <a:t>careful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about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assumptions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stability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Calculating</a:t>
            </a:r>
            <a:r>
              <a:rPr lang="nb-NO" dirty="0">
                <a:solidFill>
                  <a:schemeClr val="bg1"/>
                </a:solidFill>
              </a:rPr>
              <a:t> F from </a:t>
            </a:r>
            <a:r>
              <a:rPr lang="nb-NO" dirty="0" err="1">
                <a:solidFill>
                  <a:schemeClr val="bg1"/>
                </a:solidFill>
              </a:rPr>
              <a:t>one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set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environmental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conditions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applying</a:t>
            </a:r>
            <a:r>
              <a:rPr lang="nb-NO" dirty="0">
                <a:solidFill>
                  <a:schemeClr val="bg1"/>
                </a:solidFill>
              </a:rPr>
              <a:t> it to </a:t>
            </a:r>
            <a:r>
              <a:rPr lang="nb-NO" dirty="0" err="1">
                <a:solidFill>
                  <a:schemeClr val="bg1"/>
                </a:solidFill>
              </a:rPr>
              <a:t>another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would</a:t>
            </a:r>
            <a:r>
              <a:rPr lang="nb-NO" dirty="0">
                <a:solidFill>
                  <a:schemeClr val="bg1"/>
                </a:solidFill>
              </a:rPr>
              <a:t> be a bad </a:t>
            </a:r>
            <a:r>
              <a:rPr lang="nb-NO" dirty="0" err="1">
                <a:solidFill>
                  <a:schemeClr val="bg1"/>
                </a:solidFill>
              </a:rPr>
              <a:t>idea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2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Stability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               </a:t>
            </a:r>
            <a:r>
              <a:rPr lang="nb-NO" dirty="0">
                <a:solidFill>
                  <a:schemeClr val="bg1"/>
                </a:solidFill>
              </a:rPr>
              <a:t>N. Sea </a:t>
            </a:r>
            <a:r>
              <a:rPr lang="nb-NO" dirty="0" err="1">
                <a:solidFill>
                  <a:schemeClr val="bg1"/>
                </a:solidFill>
              </a:rPr>
              <a:t>cod</a:t>
            </a:r>
            <a:r>
              <a:rPr lang="nb-NO" dirty="0">
                <a:solidFill>
                  <a:schemeClr val="bg1"/>
                </a:solidFill>
              </a:rPr>
              <a:t> SSB                                  Barents Sea </a:t>
            </a:r>
            <a:r>
              <a:rPr lang="nb-NO" dirty="0" err="1">
                <a:solidFill>
                  <a:schemeClr val="bg1"/>
                </a:solidFill>
              </a:rPr>
              <a:t>cod</a:t>
            </a:r>
            <a:r>
              <a:rPr lang="nb-NO" dirty="0">
                <a:solidFill>
                  <a:schemeClr val="bg1"/>
                </a:solidFill>
              </a:rPr>
              <a:t> SSB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47661"/>
            <a:ext cx="5118271" cy="2851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529" y="2647661"/>
            <a:ext cx="5118271" cy="28518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292602" y="4073597"/>
            <a:ext cx="120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Reduced</a:t>
            </a:r>
            <a:r>
              <a:rPr lang="nb-NO" b="1" dirty="0"/>
              <a:t> </a:t>
            </a:r>
          </a:p>
          <a:p>
            <a:r>
              <a:rPr lang="nb-NO" b="1" dirty="0" err="1"/>
              <a:t>sea</a:t>
            </a:r>
            <a:r>
              <a:rPr lang="nb-NO" b="1" dirty="0"/>
              <a:t> </a:t>
            </a:r>
            <a:r>
              <a:rPr lang="nb-NO" b="1" dirty="0" err="1"/>
              <a:t>ice</a:t>
            </a:r>
            <a:endParaRPr lang="nb-NO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96971" y="3105834"/>
            <a:ext cx="120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Regime </a:t>
            </a:r>
            <a:r>
              <a:rPr lang="nb-NO" b="1" dirty="0" err="1"/>
              <a:t>shift</a:t>
            </a:r>
            <a:r>
              <a:rPr lang="nb-NO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888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Final </a:t>
            </a:r>
            <a:r>
              <a:rPr lang="nb-NO" dirty="0" err="1">
                <a:solidFill>
                  <a:schemeClr val="bg1"/>
                </a:solidFill>
              </a:rPr>
              <a:t>Thoughts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Moving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into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ecosystem</a:t>
            </a:r>
            <a:r>
              <a:rPr lang="nb-NO" dirty="0">
                <a:solidFill>
                  <a:schemeClr val="bg1"/>
                </a:solidFill>
              </a:rPr>
              <a:t>/</a:t>
            </a:r>
            <a:r>
              <a:rPr lang="nb-NO" dirty="0" err="1">
                <a:solidFill>
                  <a:schemeClr val="bg1"/>
                </a:solidFill>
              </a:rPr>
              <a:t>multispecies</a:t>
            </a:r>
            <a:r>
              <a:rPr lang="nb-NO" dirty="0">
                <a:solidFill>
                  <a:schemeClr val="bg1"/>
                </a:solidFill>
              </a:rPr>
              <a:t> management </a:t>
            </a:r>
            <a:r>
              <a:rPr lang="nb-NO" dirty="0" err="1">
                <a:solidFill>
                  <a:schemeClr val="bg1"/>
                </a:solidFill>
              </a:rPr>
              <a:t>places</a:t>
            </a:r>
            <a:r>
              <a:rPr lang="nb-NO" dirty="0">
                <a:solidFill>
                  <a:schemeClr val="bg1"/>
                </a:solidFill>
              </a:rPr>
              <a:t> ever </a:t>
            </a:r>
            <a:r>
              <a:rPr lang="nb-NO" dirty="0" err="1">
                <a:solidFill>
                  <a:schemeClr val="bg1"/>
                </a:solidFill>
              </a:rPr>
              <a:t>greater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demands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our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endParaRPr lang="nb-NO" dirty="0">
              <a:solidFill>
                <a:schemeClr val="bg1"/>
              </a:solidFill>
            </a:endParaRPr>
          </a:p>
          <a:p>
            <a:endParaRPr lang="nb-NO" sz="1000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Need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move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carefully</a:t>
            </a:r>
            <a:r>
              <a:rPr lang="nb-NO" dirty="0">
                <a:solidFill>
                  <a:schemeClr val="bg1"/>
                </a:solidFill>
              </a:rPr>
              <a:t>, and </a:t>
            </a:r>
            <a:r>
              <a:rPr lang="nb-NO" dirty="0" err="1">
                <a:solidFill>
                  <a:schemeClr val="bg1"/>
                </a:solidFill>
              </a:rPr>
              <a:t>with</a:t>
            </a:r>
            <a:r>
              <a:rPr lang="nb-NO" dirty="0">
                <a:solidFill>
                  <a:schemeClr val="bg1"/>
                </a:solidFill>
              </a:rPr>
              <a:t> (</a:t>
            </a:r>
            <a:r>
              <a:rPr lang="nb-NO" dirty="0" err="1">
                <a:solidFill>
                  <a:schemeClr val="bg1"/>
                </a:solidFill>
              </a:rPr>
              <a:t>magic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word</a:t>
            </a:r>
            <a:r>
              <a:rPr lang="nb-NO" dirty="0">
                <a:solidFill>
                  <a:schemeClr val="bg1"/>
                </a:solidFill>
              </a:rPr>
              <a:t> alert) </a:t>
            </a:r>
            <a:r>
              <a:rPr lang="nb-NO" dirty="0" err="1">
                <a:solidFill>
                  <a:schemeClr val="bg1"/>
                </a:solidFill>
              </a:rPr>
              <a:t>precaution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But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really</a:t>
            </a:r>
            <a:r>
              <a:rPr lang="nb-NO" dirty="0">
                <a:solidFill>
                  <a:schemeClr val="bg1"/>
                </a:solidFill>
              </a:rPr>
              <a:t> do </a:t>
            </a:r>
            <a:r>
              <a:rPr lang="nb-NO" dirty="0" err="1">
                <a:solidFill>
                  <a:schemeClr val="bg1"/>
                </a:solidFill>
              </a:rPr>
              <a:t>need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move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The </a:t>
            </a:r>
            <a:r>
              <a:rPr lang="nb-NO" dirty="0" err="1">
                <a:solidFill>
                  <a:schemeClr val="bg1"/>
                </a:solidFill>
              </a:rPr>
              <a:t>ecosystem</a:t>
            </a:r>
            <a:r>
              <a:rPr lang="nb-NO" dirty="0">
                <a:solidFill>
                  <a:schemeClr val="bg1"/>
                </a:solidFill>
              </a:rPr>
              <a:t> is still </a:t>
            </a:r>
            <a:r>
              <a:rPr lang="nb-NO" dirty="0" err="1">
                <a:solidFill>
                  <a:schemeClr val="bg1"/>
                </a:solidFill>
              </a:rPr>
              <a:t>there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even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try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ignore</a:t>
            </a:r>
            <a:r>
              <a:rPr lang="nb-NO" dirty="0">
                <a:solidFill>
                  <a:schemeClr val="bg1"/>
                </a:solidFill>
              </a:rPr>
              <a:t> it</a:t>
            </a:r>
          </a:p>
          <a:p>
            <a:pPr marL="457200" lvl="1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endParaRPr lang="nb-NO" sz="1000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Borrowing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strength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between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approaches</a:t>
            </a:r>
            <a:r>
              <a:rPr lang="nb-NO" dirty="0">
                <a:solidFill>
                  <a:schemeClr val="bg1"/>
                </a:solidFill>
              </a:rPr>
              <a:t> is an </a:t>
            </a:r>
            <a:r>
              <a:rPr lang="nb-NO" dirty="0" err="1">
                <a:solidFill>
                  <a:schemeClr val="bg1"/>
                </a:solidFill>
              </a:rPr>
              <a:t>obvious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way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attempt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square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this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circle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1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Final </a:t>
            </a:r>
            <a:r>
              <a:rPr lang="nb-NO" dirty="0" err="1">
                <a:solidFill>
                  <a:schemeClr val="bg1"/>
                </a:solidFill>
              </a:rPr>
              <a:t>Thoughts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Which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should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use</a:t>
            </a:r>
            <a:r>
              <a:rPr lang="nb-NO" dirty="0">
                <a:solidFill>
                  <a:schemeClr val="bg1"/>
                </a:solidFill>
              </a:rPr>
              <a:t> for </a:t>
            </a:r>
            <a:r>
              <a:rPr lang="nb-NO" dirty="0" err="1">
                <a:solidFill>
                  <a:schemeClr val="bg1"/>
                </a:solidFill>
              </a:rPr>
              <a:t>Ftarget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Wrong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question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should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use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range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available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Should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use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dependent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for all ICES </a:t>
            </a:r>
            <a:r>
              <a:rPr lang="nb-NO" dirty="0" err="1">
                <a:solidFill>
                  <a:schemeClr val="bg1"/>
                </a:solidFill>
              </a:rPr>
              <a:t>stocks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Wrong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question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«</a:t>
            </a:r>
            <a:r>
              <a:rPr lang="nb-NO" dirty="0" err="1">
                <a:solidFill>
                  <a:schemeClr val="bg1"/>
                </a:solidFill>
              </a:rPr>
              <a:t>one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size</a:t>
            </a:r>
            <a:r>
              <a:rPr lang="nb-NO" dirty="0">
                <a:solidFill>
                  <a:schemeClr val="bg1"/>
                </a:solidFill>
              </a:rPr>
              <a:t>» never </a:t>
            </a:r>
            <a:r>
              <a:rPr lang="nb-NO" dirty="0" err="1">
                <a:solidFill>
                  <a:schemeClr val="bg1"/>
                </a:solidFill>
              </a:rPr>
              <a:t>fits</a:t>
            </a:r>
            <a:r>
              <a:rPr lang="nb-NO" dirty="0">
                <a:solidFill>
                  <a:schemeClr val="bg1"/>
                </a:solidFill>
              </a:rPr>
              <a:t> all</a:t>
            </a:r>
          </a:p>
          <a:p>
            <a:r>
              <a:rPr lang="nb-NO" dirty="0" err="1">
                <a:solidFill>
                  <a:schemeClr val="bg1"/>
                </a:solidFill>
              </a:rPr>
              <a:t>Should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consider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using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dependent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for </a:t>
            </a:r>
            <a:r>
              <a:rPr lang="nb-NO" dirty="0" err="1">
                <a:solidFill>
                  <a:schemeClr val="bg1"/>
                </a:solidFill>
              </a:rPr>
              <a:t>some</a:t>
            </a:r>
            <a:r>
              <a:rPr lang="nb-NO" dirty="0">
                <a:solidFill>
                  <a:schemeClr val="bg1"/>
                </a:solidFill>
              </a:rPr>
              <a:t> ICES </a:t>
            </a:r>
            <a:r>
              <a:rPr lang="nb-NO" dirty="0" err="1">
                <a:solidFill>
                  <a:schemeClr val="bg1"/>
                </a:solidFill>
              </a:rPr>
              <a:t>stocks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Very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good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question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I’m</a:t>
            </a:r>
            <a:r>
              <a:rPr lang="nb-NO" dirty="0">
                <a:solidFill>
                  <a:schemeClr val="bg1"/>
                </a:solidFill>
              </a:rPr>
              <a:t> glad </a:t>
            </a:r>
            <a:r>
              <a:rPr lang="nb-NO" dirty="0" err="1">
                <a:solidFill>
                  <a:schemeClr val="bg1"/>
                </a:solidFill>
              </a:rPr>
              <a:t>you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asked</a:t>
            </a:r>
            <a:r>
              <a:rPr lang="nb-NO" dirty="0">
                <a:solidFill>
                  <a:schemeClr val="bg1"/>
                </a:solidFill>
              </a:rPr>
              <a:t>…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Consider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a stock-by-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basis, for </a:t>
            </a:r>
            <a:r>
              <a:rPr lang="nb-NO" dirty="0" err="1">
                <a:solidFill>
                  <a:schemeClr val="bg1"/>
                </a:solidFill>
              </a:rPr>
              <a:t>some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stocks</a:t>
            </a:r>
            <a:r>
              <a:rPr lang="nb-NO" dirty="0">
                <a:solidFill>
                  <a:schemeClr val="bg1"/>
                </a:solidFill>
              </a:rPr>
              <a:t> it </a:t>
            </a:r>
            <a:r>
              <a:rPr lang="nb-NO" dirty="0" err="1">
                <a:solidFill>
                  <a:schemeClr val="bg1"/>
                </a:solidFill>
              </a:rPr>
              <a:t>may</a:t>
            </a:r>
            <a:r>
              <a:rPr lang="nb-NO" dirty="0">
                <a:solidFill>
                  <a:schemeClr val="bg1"/>
                </a:solidFill>
              </a:rPr>
              <a:t> be a </a:t>
            </a:r>
            <a:r>
              <a:rPr lang="nb-NO" dirty="0" err="1">
                <a:solidFill>
                  <a:schemeClr val="bg1"/>
                </a:solidFill>
              </a:rPr>
              <a:t>good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idea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NEA </a:t>
            </a:r>
            <a:r>
              <a:rPr lang="nb-NO" dirty="0" err="1">
                <a:solidFill>
                  <a:schemeClr val="bg1"/>
                </a:solidFill>
              </a:rPr>
              <a:t>cod</a:t>
            </a:r>
            <a:r>
              <a:rPr lang="nb-NO" dirty="0">
                <a:solidFill>
                  <a:schemeClr val="bg1"/>
                </a:solidFill>
              </a:rPr>
              <a:t> is </a:t>
            </a:r>
            <a:r>
              <a:rPr lang="nb-NO" dirty="0" err="1">
                <a:solidFill>
                  <a:schemeClr val="bg1"/>
                </a:solidFill>
              </a:rPr>
              <a:t>one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where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do </a:t>
            </a:r>
            <a:r>
              <a:rPr lang="nb-NO" dirty="0" err="1">
                <a:solidFill>
                  <a:schemeClr val="bg1"/>
                </a:solidFill>
              </a:rPr>
              <a:t>exactly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this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1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Final </a:t>
            </a:r>
            <a:r>
              <a:rPr lang="nb-NO" dirty="0" err="1">
                <a:solidFill>
                  <a:schemeClr val="bg1"/>
                </a:solidFill>
              </a:rPr>
              <a:t>Thoughts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Density</a:t>
            </a:r>
            <a:r>
              <a:rPr lang="nb-NO" dirty="0">
                <a:solidFill>
                  <a:schemeClr val="bg1"/>
                </a:solidFill>
              </a:rPr>
              <a:t> dependent </a:t>
            </a:r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check</a:t>
            </a:r>
            <a:r>
              <a:rPr lang="nb-NO" dirty="0">
                <a:solidFill>
                  <a:schemeClr val="bg1"/>
                </a:solidFill>
              </a:rPr>
              <a:t> list: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Can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statistically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detect</a:t>
            </a:r>
            <a:r>
              <a:rPr lang="nb-NO" dirty="0">
                <a:solidFill>
                  <a:schemeClr val="bg1"/>
                </a:solidFill>
              </a:rPr>
              <a:t> DD in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r>
              <a:rPr lang="nb-NO" dirty="0">
                <a:solidFill>
                  <a:schemeClr val="bg1"/>
                </a:solidFill>
              </a:rPr>
              <a:t>Is it a </a:t>
            </a:r>
            <a:r>
              <a:rPr lang="nb-NO" dirty="0" err="1">
                <a:solidFill>
                  <a:schemeClr val="bg1"/>
                </a:solidFill>
              </a:rPr>
              <a:t>large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enough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effect</a:t>
            </a:r>
            <a:r>
              <a:rPr lang="nb-NO" dirty="0">
                <a:solidFill>
                  <a:schemeClr val="bg1"/>
                </a:solidFill>
              </a:rPr>
              <a:t> to matter?</a:t>
            </a:r>
          </a:p>
          <a:p>
            <a:r>
              <a:rPr lang="nb-NO" dirty="0">
                <a:solidFill>
                  <a:schemeClr val="bg1"/>
                </a:solidFill>
              </a:rPr>
              <a:t>Is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currently</a:t>
            </a:r>
            <a:r>
              <a:rPr lang="nb-NO" dirty="0">
                <a:solidFill>
                  <a:schemeClr val="bg1"/>
                </a:solidFill>
              </a:rPr>
              <a:t> at </a:t>
            </a:r>
            <a:r>
              <a:rPr lang="nb-NO" dirty="0" err="1">
                <a:solidFill>
                  <a:schemeClr val="bg1"/>
                </a:solidFill>
              </a:rPr>
              <a:t>high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size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r>
              <a:rPr lang="nb-NO" dirty="0">
                <a:solidFill>
                  <a:schemeClr val="bg1"/>
                </a:solidFill>
              </a:rPr>
              <a:t>Have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evaluated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proposed</a:t>
            </a:r>
            <a:r>
              <a:rPr lang="nb-NO" dirty="0">
                <a:solidFill>
                  <a:schemeClr val="bg1"/>
                </a:solidFill>
              </a:rPr>
              <a:t> HCR to be </a:t>
            </a:r>
            <a:r>
              <a:rPr lang="nb-NO" dirty="0" err="1">
                <a:solidFill>
                  <a:schemeClr val="bg1"/>
                </a:solidFill>
              </a:rPr>
              <a:t>precautionary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r>
              <a:rPr lang="nb-NO" dirty="0">
                <a:solidFill>
                  <a:schemeClr val="bg1"/>
                </a:solidFill>
              </a:rPr>
              <a:t>Do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understand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process</a:t>
            </a:r>
            <a:r>
              <a:rPr lang="nb-NO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Managing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based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regression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alone</a:t>
            </a:r>
            <a:r>
              <a:rPr lang="nb-NO" dirty="0">
                <a:solidFill>
                  <a:schemeClr val="bg1"/>
                </a:solidFill>
              </a:rPr>
              <a:t> is </a:t>
            </a:r>
            <a:r>
              <a:rPr lang="nb-NO" dirty="0" err="1">
                <a:solidFill>
                  <a:schemeClr val="bg1"/>
                </a:solidFill>
              </a:rPr>
              <a:t>dangerous</a:t>
            </a:r>
            <a:endParaRPr lang="nb-NO" dirty="0">
              <a:solidFill>
                <a:schemeClr val="bg1"/>
              </a:solidFill>
            </a:endParaRPr>
          </a:p>
          <a:p>
            <a:endParaRPr lang="nb-NO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9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Fmsy</a:t>
            </a:r>
            <a:r>
              <a:rPr lang="nb-NO" dirty="0">
                <a:solidFill>
                  <a:schemeClr val="bg1"/>
                </a:solidFill>
              </a:rPr>
              <a:t> in a </a:t>
            </a:r>
            <a:r>
              <a:rPr lang="nb-NO" dirty="0" err="1">
                <a:solidFill>
                  <a:schemeClr val="bg1"/>
                </a:solidFill>
              </a:rPr>
              <a:t>multispecies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world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It makes </a:t>
            </a:r>
            <a:r>
              <a:rPr lang="nb-NO" dirty="0" err="1">
                <a:solidFill>
                  <a:schemeClr val="bg1"/>
                </a:solidFill>
              </a:rPr>
              <a:t>no</a:t>
            </a:r>
            <a:r>
              <a:rPr lang="nb-NO" dirty="0">
                <a:solidFill>
                  <a:schemeClr val="bg1"/>
                </a:solidFill>
              </a:rPr>
              <a:t> real </a:t>
            </a:r>
            <a:r>
              <a:rPr lang="nb-NO" dirty="0" err="1">
                <a:solidFill>
                  <a:schemeClr val="bg1"/>
                </a:solidFill>
              </a:rPr>
              <a:t>sense</a:t>
            </a:r>
            <a:r>
              <a:rPr lang="nb-NO" dirty="0">
                <a:solidFill>
                  <a:schemeClr val="bg1"/>
                </a:solidFill>
              </a:rPr>
              <a:t> to talk </a:t>
            </a:r>
            <a:r>
              <a:rPr lang="nb-NO" dirty="0" err="1">
                <a:solidFill>
                  <a:schemeClr val="bg1"/>
                </a:solidFill>
              </a:rPr>
              <a:t>about</a:t>
            </a:r>
            <a:r>
              <a:rPr lang="nb-NO" dirty="0">
                <a:solidFill>
                  <a:schemeClr val="bg1"/>
                </a:solidFill>
              </a:rPr>
              <a:t> «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maximum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sustainable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yield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a </a:t>
            </a:r>
            <a:r>
              <a:rPr lang="nb-NO" dirty="0" err="1">
                <a:solidFill>
                  <a:schemeClr val="bg1"/>
                </a:solidFill>
              </a:rPr>
              <a:t>fish</a:t>
            </a:r>
            <a:r>
              <a:rPr lang="nb-NO" dirty="0">
                <a:solidFill>
                  <a:schemeClr val="bg1"/>
                </a:solidFill>
              </a:rPr>
              <a:t>» </a:t>
            </a:r>
            <a:r>
              <a:rPr lang="nb-NO" dirty="0" err="1">
                <a:solidFill>
                  <a:schemeClr val="bg1"/>
                </a:solidFill>
              </a:rPr>
              <a:t>without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also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talking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about</a:t>
            </a:r>
            <a:r>
              <a:rPr lang="nb-NO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what</a:t>
            </a:r>
            <a:r>
              <a:rPr lang="nb-NO" dirty="0">
                <a:solidFill>
                  <a:schemeClr val="bg1"/>
                </a:solidFill>
              </a:rPr>
              <a:t> it </a:t>
            </a:r>
            <a:r>
              <a:rPr lang="nb-NO" dirty="0" err="1">
                <a:solidFill>
                  <a:schemeClr val="bg1"/>
                </a:solidFill>
              </a:rPr>
              <a:t>eats</a:t>
            </a:r>
            <a:r>
              <a:rPr lang="nb-NO" dirty="0">
                <a:solidFill>
                  <a:schemeClr val="bg1"/>
                </a:solidFill>
              </a:rPr>
              <a:t>, 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what</a:t>
            </a:r>
            <a:r>
              <a:rPr lang="nb-NO" dirty="0">
                <a:solidFill>
                  <a:schemeClr val="bg1"/>
                </a:solidFill>
              </a:rPr>
              <a:t> it </a:t>
            </a:r>
            <a:r>
              <a:rPr lang="nb-NO" dirty="0" err="1">
                <a:solidFill>
                  <a:schemeClr val="bg1"/>
                </a:solidFill>
              </a:rPr>
              <a:t>competes</a:t>
            </a:r>
            <a:r>
              <a:rPr lang="nb-NO" dirty="0">
                <a:solidFill>
                  <a:schemeClr val="bg1"/>
                </a:solidFill>
              </a:rPr>
              <a:t> for </a:t>
            </a:r>
            <a:r>
              <a:rPr lang="nb-NO" dirty="0" err="1">
                <a:solidFill>
                  <a:schemeClr val="bg1"/>
                </a:solidFill>
              </a:rPr>
              <a:t>food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with</a:t>
            </a:r>
            <a:r>
              <a:rPr lang="nb-NO" dirty="0">
                <a:solidFill>
                  <a:schemeClr val="bg1"/>
                </a:solidFill>
              </a:rPr>
              <a:t>, 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and </a:t>
            </a:r>
            <a:r>
              <a:rPr lang="nb-NO" dirty="0" err="1">
                <a:solidFill>
                  <a:schemeClr val="bg1"/>
                </a:solidFill>
              </a:rPr>
              <a:t>what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eats</a:t>
            </a:r>
            <a:r>
              <a:rPr lang="nb-NO" dirty="0">
                <a:solidFill>
                  <a:schemeClr val="bg1"/>
                </a:solidFill>
              </a:rPr>
              <a:t> it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And </a:t>
            </a:r>
            <a:r>
              <a:rPr lang="nb-NO" dirty="0" err="1">
                <a:solidFill>
                  <a:schemeClr val="bg1"/>
                </a:solidFill>
              </a:rPr>
              <a:t>yet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do it all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time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6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Engage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brain</a:t>
            </a:r>
            <a:r>
              <a:rPr lang="nb-NO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solidFill>
                  <a:schemeClr val="bg1"/>
                </a:solidFill>
              </a:rPr>
              <a:t>Never trust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Or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modeller!</a:t>
            </a:r>
          </a:p>
          <a:p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/>
              <a:t> </a:t>
            </a:r>
          </a:p>
          <a:p>
            <a:pPr lvl="1"/>
            <a:r>
              <a:rPr lang="nb-NO" dirty="0"/>
              <a:t> </a:t>
            </a:r>
          </a:p>
          <a:p>
            <a:pPr lvl="1"/>
            <a:r>
              <a:rPr lang="nb-NO" dirty="0"/>
              <a:t> </a:t>
            </a:r>
          </a:p>
          <a:p>
            <a:r>
              <a:rPr lang="nb-NO" dirty="0"/>
              <a:t>   </a:t>
            </a:r>
          </a:p>
          <a:p>
            <a:pPr lvl="1"/>
            <a:r>
              <a:rPr lang="nb-NO" dirty="0"/>
              <a:t> </a:t>
            </a:r>
          </a:p>
          <a:p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1900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Engage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brain</a:t>
            </a:r>
            <a:r>
              <a:rPr lang="nb-NO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solidFill>
                  <a:schemeClr val="bg1"/>
                </a:solidFill>
              </a:rPr>
              <a:t>Never </a:t>
            </a:r>
            <a:r>
              <a:rPr lang="nb-NO" dirty="0" err="1">
                <a:solidFill>
                  <a:srgbClr val="FF0000"/>
                </a:solidFill>
              </a:rPr>
              <a:t>fully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chemeClr val="bg1"/>
                </a:solidFill>
              </a:rPr>
              <a:t>trust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>
                <a:solidFill>
                  <a:schemeClr val="bg1"/>
                </a:solidFill>
              </a:rPr>
              <a:t>Or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modeller!</a:t>
            </a:r>
          </a:p>
          <a:p>
            <a:r>
              <a:rPr lang="nb-NO" dirty="0" err="1">
                <a:solidFill>
                  <a:schemeClr val="bg1"/>
                </a:solidFill>
              </a:rPr>
              <a:t>Use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common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sense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when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changing</a:t>
            </a:r>
            <a:r>
              <a:rPr lang="nb-NO">
                <a:solidFill>
                  <a:schemeClr val="bg1"/>
                </a:solidFill>
              </a:rPr>
              <a:t> management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Don’t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rapidly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drastically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increase</a:t>
            </a:r>
            <a:r>
              <a:rPr lang="nb-NO" dirty="0">
                <a:solidFill>
                  <a:schemeClr val="bg1"/>
                </a:solidFill>
              </a:rPr>
              <a:t> F just </a:t>
            </a:r>
            <a:r>
              <a:rPr lang="nb-NO" dirty="0" err="1">
                <a:solidFill>
                  <a:schemeClr val="bg1"/>
                </a:solidFill>
              </a:rPr>
              <a:t>because</a:t>
            </a:r>
            <a:r>
              <a:rPr lang="nb-NO" dirty="0">
                <a:solidFill>
                  <a:schemeClr val="bg1"/>
                </a:solidFill>
              </a:rPr>
              <a:t> a </a:t>
            </a:r>
            <a:r>
              <a:rPr lang="nb-NO" dirty="0" err="1">
                <a:solidFill>
                  <a:schemeClr val="bg1"/>
                </a:solidFill>
              </a:rPr>
              <a:t>model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says</a:t>
            </a:r>
            <a:r>
              <a:rPr lang="nb-NO" dirty="0">
                <a:solidFill>
                  <a:schemeClr val="bg1"/>
                </a:solidFill>
              </a:rPr>
              <a:t> so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Especially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this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outside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range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recent</a:t>
            </a:r>
            <a:r>
              <a:rPr lang="nb-NO" dirty="0">
                <a:solidFill>
                  <a:schemeClr val="bg1"/>
                </a:solidFill>
              </a:rPr>
              <a:t> tuning data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Bring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change</a:t>
            </a:r>
            <a:r>
              <a:rPr lang="nb-NO" dirty="0">
                <a:solidFill>
                  <a:schemeClr val="bg1"/>
                </a:solidFill>
              </a:rPr>
              <a:t> in </a:t>
            </a:r>
            <a:r>
              <a:rPr lang="nb-NO" dirty="0" err="1">
                <a:solidFill>
                  <a:schemeClr val="bg1"/>
                </a:solidFill>
              </a:rPr>
              <a:t>gradually</a:t>
            </a:r>
            <a:r>
              <a:rPr lang="nb-NO" dirty="0">
                <a:solidFill>
                  <a:schemeClr val="bg1"/>
                </a:solidFill>
              </a:rPr>
              <a:t> and monitor it</a:t>
            </a:r>
          </a:p>
          <a:p>
            <a:r>
              <a:rPr lang="nb-NO" dirty="0">
                <a:solidFill>
                  <a:schemeClr val="bg1"/>
                </a:solidFill>
              </a:rPr>
              <a:t>If a F or </a:t>
            </a:r>
            <a:r>
              <a:rPr lang="nb-NO" dirty="0" err="1">
                <a:solidFill>
                  <a:schemeClr val="bg1"/>
                </a:solidFill>
              </a:rPr>
              <a:t>catch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level</a:t>
            </a:r>
            <a:r>
              <a:rPr lang="nb-NO" dirty="0">
                <a:solidFill>
                  <a:schemeClr val="bg1"/>
                </a:solidFill>
              </a:rPr>
              <a:t> is </a:t>
            </a:r>
            <a:r>
              <a:rPr lang="nb-NO" dirty="0" err="1">
                <a:solidFill>
                  <a:schemeClr val="bg1"/>
                </a:solidFill>
              </a:rPr>
              <a:t>near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those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that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previously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crashed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: 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be </a:t>
            </a:r>
            <a:r>
              <a:rPr lang="nb-NO" dirty="0" err="1">
                <a:solidFill>
                  <a:schemeClr val="bg1"/>
                </a:solidFill>
              </a:rPr>
              <a:t>very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careful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before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doing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that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again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Make sure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changes</a:t>
            </a:r>
            <a:r>
              <a:rPr lang="nb-NO" dirty="0">
                <a:solidFill>
                  <a:schemeClr val="bg1"/>
                </a:solidFill>
              </a:rPr>
              <a:t> make </a:t>
            </a:r>
            <a:r>
              <a:rPr lang="nb-NO" dirty="0" err="1">
                <a:solidFill>
                  <a:schemeClr val="bg1"/>
                </a:solidFill>
              </a:rPr>
              <a:t>sense</a:t>
            </a:r>
            <a:r>
              <a:rPr lang="nb-NO" dirty="0">
                <a:solidFill>
                  <a:schemeClr val="bg1"/>
                </a:solidFill>
              </a:rPr>
              <a:t> given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situation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Thank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you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61" y="2266121"/>
            <a:ext cx="11213470" cy="3488635"/>
          </a:xfrm>
        </p:spPr>
      </p:pic>
    </p:spTree>
    <p:extLst>
      <p:ext uri="{BB962C8B-B14F-4D97-AF65-F5344CB8AC3E}">
        <p14:creationId xmlns:p14="http://schemas.microsoft.com/office/powerpoint/2010/main" val="410410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Trade-</a:t>
            </a:r>
            <a:r>
              <a:rPr lang="nb-NO" dirty="0" err="1">
                <a:solidFill>
                  <a:schemeClr val="bg1"/>
                </a:solidFill>
              </a:rPr>
              <a:t>offs</a:t>
            </a:r>
            <a:r>
              <a:rPr lang="nb-NO" dirty="0">
                <a:solidFill>
                  <a:schemeClr val="bg1"/>
                </a:solidFill>
              </a:rPr>
              <a:t>: Baltic Style</a:t>
            </a:r>
          </a:p>
        </p:txBody>
      </p:sp>
      <p:pic>
        <p:nvPicPr>
          <p:cNvPr id="5" name="Picture 51" descr="abox-yiel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808" y="1572833"/>
            <a:ext cx="4882426" cy="488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22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Trade-</a:t>
            </a:r>
            <a:r>
              <a:rPr lang="nb-NO" dirty="0" err="1">
                <a:solidFill>
                  <a:schemeClr val="bg1"/>
                </a:solidFill>
              </a:rPr>
              <a:t>offs</a:t>
            </a:r>
            <a:r>
              <a:rPr lang="nb-NO" dirty="0">
                <a:solidFill>
                  <a:schemeClr val="bg1"/>
                </a:solidFill>
              </a:rPr>
              <a:t>:  US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1690688"/>
            <a:ext cx="604837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45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Towards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ecosystem</a:t>
            </a:r>
            <a:r>
              <a:rPr lang="nb-NO" dirty="0">
                <a:solidFill>
                  <a:schemeClr val="bg1"/>
                </a:solidFill>
              </a:rPr>
              <a:t>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Requires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choices</a:t>
            </a:r>
            <a:r>
              <a:rPr lang="nb-NO" dirty="0">
                <a:solidFill>
                  <a:schemeClr val="bg1"/>
                </a:solidFill>
              </a:rPr>
              <a:t> to be </a:t>
            </a:r>
            <a:r>
              <a:rPr lang="nb-NO" dirty="0" err="1">
                <a:solidFill>
                  <a:schemeClr val="bg1"/>
                </a:solidFill>
              </a:rPr>
              <a:t>made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Produces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winners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loosers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have </a:t>
            </a:r>
            <a:r>
              <a:rPr lang="nb-NO" dirty="0" err="1">
                <a:solidFill>
                  <a:schemeClr val="bg1"/>
                </a:solidFill>
              </a:rPr>
              <a:t>got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good</a:t>
            </a:r>
            <a:r>
              <a:rPr lang="nb-NO" dirty="0">
                <a:solidFill>
                  <a:schemeClr val="bg1"/>
                </a:solidFill>
              </a:rPr>
              <a:t> at harvesting as </a:t>
            </a:r>
            <a:r>
              <a:rPr lang="nb-NO" dirty="0" err="1">
                <a:solidFill>
                  <a:schemeClr val="bg1"/>
                </a:solidFill>
              </a:rPr>
              <a:t>much</a:t>
            </a:r>
            <a:r>
              <a:rPr lang="nb-NO" dirty="0">
                <a:solidFill>
                  <a:schemeClr val="bg1"/>
                </a:solidFill>
              </a:rPr>
              <a:t> as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can</a:t>
            </a:r>
            <a:r>
              <a:rPr lang="nb-NO" dirty="0">
                <a:solidFill>
                  <a:schemeClr val="bg1"/>
                </a:solidFill>
              </a:rPr>
              <a:t> (and more!)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Unlikely</a:t>
            </a:r>
            <a:r>
              <a:rPr lang="nb-NO" dirty="0">
                <a:solidFill>
                  <a:schemeClr val="bg1"/>
                </a:solidFill>
              </a:rPr>
              <a:t> to be more </a:t>
            </a:r>
            <a:r>
              <a:rPr lang="nb-NO" dirty="0" err="1">
                <a:solidFill>
                  <a:schemeClr val="bg1"/>
                </a:solidFill>
              </a:rPr>
              <a:t>fish</a:t>
            </a:r>
            <a:r>
              <a:rPr lang="nb-NO" dirty="0">
                <a:solidFill>
                  <a:schemeClr val="bg1"/>
                </a:solidFill>
              </a:rPr>
              <a:t> for all 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May </a:t>
            </a:r>
            <a:r>
              <a:rPr lang="nb-NO" dirty="0" err="1">
                <a:solidFill>
                  <a:schemeClr val="bg1"/>
                </a:solidFill>
              </a:rPr>
              <a:t>involve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increased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fishing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pressure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some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stocks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Moves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away</a:t>
            </a:r>
            <a:r>
              <a:rPr lang="nb-NO" dirty="0">
                <a:solidFill>
                  <a:schemeClr val="bg1"/>
                </a:solidFill>
              </a:rPr>
              <a:t> from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«</a:t>
            </a:r>
            <a:r>
              <a:rPr lang="nb-NO" dirty="0" err="1">
                <a:solidFill>
                  <a:schemeClr val="bg1"/>
                </a:solidFill>
              </a:rPr>
              <a:t>if</a:t>
            </a:r>
            <a:r>
              <a:rPr lang="nb-NO" dirty="0">
                <a:solidFill>
                  <a:schemeClr val="bg1"/>
                </a:solidFill>
              </a:rPr>
              <a:t> in </a:t>
            </a:r>
            <a:r>
              <a:rPr lang="nb-NO" dirty="0" err="1">
                <a:solidFill>
                  <a:schemeClr val="bg1"/>
                </a:solidFill>
              </a:rPr>
              <a:t>doubt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fish</a:t>
            </a:r>
            <a:r>
              <a:rPr lang="nb-NO" dirty="0">
                <a:solidFill>
                  <a:schemeClr val="bg1"/>
                </a:solidFill>
              </a:rPr>
              <a:t> less» </a:t>
            </a:r>
            <a:r>
              <a:rPr lang="nb-NO" dirty="0" err="1">
                <a:solidFill>
                  <a:schemeClr val="bg1"/>
                </a:solidFill>
              </a:rPr>
              <a:t>precautionary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world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=&gt; Places a </a:t>
            </a:r>
            <a:r>
              <a:rPr lang="nb-NO" dirty="0" err="1">
                <a:solidFill>
                  <a:schemeClr val="bg1"/>
                </a:solidFill>
              </a:rPr>
              <a:t>very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high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demand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accuracy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endParaRPr lang="nb-NO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complex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difficult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uncertain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Single species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Don’t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underestimate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these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Data </a:t>
            </a:r>
            <a:r>
              <a:rPr lang="nb-NO" dirty="0" err="1">
                <a:solidFill>
                  <a:schemeClr val="bg1"/>
                </a:solidFill>
              </a:rPr>
              <a:t>tuned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can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give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successful</a:t>
            </a:r>
            <a:r>
              <a:rPr lang="nb-NO" dirty="0">
                <a:solidFill>
                  <a:schemeClr val="bg1"/>
                </a:solidFill>
              </a:rPr>
              <a:t> management</a:t>
            </a:r>
          </a:p>
          <a:p>
            <a:r>
              <a:rPr lang="nb-NO" dirty="0">
                <a:solidFill>
                  <a:schemeClr val="bg1"/>
                </a:solidFill>
              </a:rPr>
              <a:t>Long </a:t>
            </a:r>
            <a:r>
              <a:rPr lang="nb-NO" dirty="0" err="1">
                <a:solidFill>
                  <a:schemeClr val="bg1"/>
                </a:solidFill>
              </a:rPr>
              <a:t>history</a:t>
            </a:r>
            <a:endParaRPr lang="nb-NO" dirty="0">
              <a:solidFill>
                <a:schemeClr val="bg1"/>
              </a:solidFill>
            </a:endParaRP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Can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see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when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fished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too</a:t>
            </a:r>
            <a:r>
              <a:rPr lang="nb-NO" dirty="0">
                <a:solidFill>
                  <a:schemeClr val="bg1"/>
                </a:solidFill>
              </a:rPr>
              <a:t> hard or </a:t>
            </a:r>
            <a:r>
              <a:rPr lang="nb-NO" dirty="0" err="1">
                <a:solidFill>
                  <a:schemeClr val="bg1"/>
                </a:solidFill>
              </a:rPr>
              <a:t>too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lightly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Choice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age range </a:t>
            </a:r>
            <a:r>
              <a:rPr lang="nb-NO" dirty="0" err="1">
                <a:solidFill>
                  <a:schemeClr val="bg1"/>
                </a:solidFill>
              </a:rPr>
              <a:t>can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sidestep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much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ecosystem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interactions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Can</a:t>
            </a:r>
            <a:r>
              <a:rPr lang="nb-NO" dirty="0">
                <a:solidFill>
                  <a:schemeClr val="bg1"/>
                </a:solidFill>
              </a:rPr>
              <a:t> import variable </a:t>
            </a:r>
            <a:r>
              <a:rPr lang="nb-NO" dirty="0" err="1">
                <a:solidFill>
                  <a:schemeClr val="bg1"/>
                </a:solidFill>
              </a:rPr>
              <a:t>predation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mortalities</a:t>
            </a:r>
            <a:r>
              <a:rPr lang="nb-NO" dirty="0">
                <a:solidFill>
                  <a:schemeClr val="bg1"/>
                </a:solidFill>
              </a:rPr>
              <a:t> from </a:t>
            </a:r>
            <a:r>
              <a:rPr lang="nb-NO" dirty="0" err="1">
                <a:solidFill>
                  <a:schemeClr val="bg1"/>
                </a:solidFill>
              </a:rPr>
              <a:t>stomach</a:t>
            </a:r>
            <a:r>
              <a:rPr lang="nb-NO" dirty="0">
                <a:solidFill>
                  <a:schemeClr val="bg1"/>
                </a:solidFill>
              </a:rPr>
              <a:t> data or </a:t>
            </a:r>
            <a:r>
              <a:rPr lang="nb-NO" dirty="0" err="1">
                <a:solidFill>
                  <a:schemeClr val="bg1"/>
                </a:solidFill>
              </a:rPr>
              <a:t>multispecies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modelling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Completely</a:t>
            </a:r>
            <a:r>
              <a:rPr lang="nb-NO" dirty="0">
                <a:solidFill>
                  <a:schemeClr val="bg1"/>
                </a:solidFill>
              </a:rPr>
              <a:t> and </a:t>
            </a:r>
            <a:r>
              <a:rPr lang="nb-NO" dirty="0" err="1">
                <a:solidFill>
                  <a:schemeClr val="bg1"/>
                </a:solidFill>
              </a:rPr>
              <a:t>utterly</a:t>
            </a:r>
            <a:r>
              <a:rPr lang="nb-NO" dirty="0">
                <a:solidFill>
                  <a:schemeClr val="bg1"/>
                </a:solidFill>
              </a:rPr>
              <a:t> miss all </a:t>
            </a:r>
            <a:r>
              <a:rPr lang="nb-NO" dirty="0" err="1">
                <a:solidFill>
                  <a:schemeClr val="bg1"/>
                </a:solidFill>
              </a:rPr>
              <a:t>ecosystem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interactions</a:t>
            </a:r>
            <a:r>
              <a:rPr lang="nb-NO" dirty="0">
                <a:solidFill>
                  <a:schemeClr val="bg1"/>
                </a:solidFill>
              </a:rPr>
              <a:t> and feedbacks</a:t>
            </a:r>
          </a:p>
        </p:txBody>
      </p:sp>
    </p:spTree>
    <p:extLst>
      <p:ext uri="{BB962C8B-B14F-4D97-AF65-F5344CB8AC3E}">
        <p14:creationId xmlns:p14="http://schemas.microsoft.com/office/powerpoint/2010/main" val="239351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anielh\Pictures\okosystembarentshavet.jpg"/>
          <p:cNvPicPr>
            <a:picLocks noChangeAspect="1" noChangeArrowheads="1"/>
          </p:cNvPicPr>
          <p:nvPr/>
        </p:nvPicPr>
        <p:blipFill>
          <a:blip r:embed="rId2">
            <a:lum bright="-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Production/</a:t>
            </a:r>
            <a:r>
              <a:rPr lang="nb-NO" dirty="0" err="1">
                <a:solidFill>
                  <a:schemeClr val="bg1"/>
                </a:solidFill>
              </a:rPr>
              <a:t>surplus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production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models</a:t>
            </a:r>
            <a:r>
              <a:rPr lang="nb-NO" dirty="0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bg1"/>
                </a:solidFill>
              </a:rPr>
              <a:t>Only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biomass</a:t>
            </a:r>
            <a:r>
              <a:rPr lang="nb-NO" dirty="0">
                <a:solidFill>
                  <a:schemeClr val="bg1"/>
                </a:solidFill>
              </a:rPr>
              <a:t> pool, </a:t>
            </a:r>
            <a:r>
              <a:rPr lang="nb-NO" dirty="0" err="1">
                <a:solidFill>
                  <a:schemeClr val="bg1"/>
                </a:solidFill>
              </a:rPr>
              <a:t>no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process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modelled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Data </a:t>
            </a:r>
            <a:r>
              <a:rPr lang="nb-NO" dirty="0" err="1">
                <a:solidFill>
                  <a:schemeClr val="bg1"/>
                </a:solidFill>
              </a:rPr>
              <a:t>tuned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limited</a:t>
            </a:r>
            <a:r>
              <a:rPr lang="nb-NO" dirty="0">
                <a:solidFill>
                  <a:schemeClr val="bg1"/>
                </a:solidFill>
              </a:rPr>
              <a:t> data </a:t>
            </a:r>
            <a:r>
              <a:rPr lang="nb-NO" dirty="0" err="1">
                <a:solidFill>
                  <a:schemeClr val="bg1"/>
                </a:solidFill>
              </a:rPr>
              <a:t>requirements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err="1">
                <a:solidFill>
                  <a:schemeClr val="bg1"/>
                </a:solidFill>
              </a:rPr>
              <a:t>Requires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good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catch</a:t>
            </a:r>
            <a:r>
              <a:rPr lang="nb-NO" dirty="0">
                <a:solidFill>
                  <a:schemeClr val="bg1"/>
                </a:solidFill>
              </a:rPr>
              <a:t> data, </a:t>
            </a:r>
            <a:r>
              <a:rPr lang="nb-NO" dirty="0" err="1">
                <a:solidFill>
                  <a:schemeClr val="bg1"/>
                </a:solidFill>
              </a:rPr>
              <a:t>assumes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stock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size</a:t>
            </a:r>
            <a:r>
              <a:rPr lang="nb-NO" dirty="0">
                <a:solidFill>
                  <a:schemeClr val="bg1"/>
                </a:solidFill>
              </a:rPr>
              <a:t> driven by </a:t>
            </a:r>
            <a:r>
              <a:rPr lang="nb-NO" dirty="0" err="1">
                <a:solidFill>
                  <a:schemeClr val="bg1"/>
                </a:solidFill>
              </a:rPr>
              <a:t>catch</a:t>
            </a:r>
            <a:r>
              <a:rPr lang="nb-NO" dirty="0">
                <a:solidFill>
                  <a:schemeClr val="bg1"/>
                </a:solidFill>
              </a:rPr>
              <a:t> (not by </a:t>
            </a:r>
            <a:r>
              <a:rPr lang="nb-NO" dirty="0" err="1">
                <a:solidFill>
                  <a:schemeClr val="bg1"/>
                </a:solidFill>
              </a:rPr>
              <a:t>varying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environment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recruitment</a:t>
            </a:r>
            <a:r>
              <a:rPr lang="nb-NO" dirty="0">
                <a:solidFill>
                  <a:schemeClr val="bg1"/>
                </a:solidFill>
              </a:rPr>
              <a:t>,…), B</a:t>
            </a:r>
            <a:r>
              <a:rPr lang="nb-NO" baseline="-25000" dirty="0">
                <a:solidFill>
                  <a:schemeClr val="bg1"/>
                </a:solidFill>
              </a:rPr>
              <a:t>t+1</a:t>
            </a:r>
            <a:r>
              <a:rPr lang="nb-NO" dirty="0">
                <a:solidFill>
                  <a:schemeClr val="bg1"/>
                </a:solidFill>
              </a:rPr>
              <a:t>~B</a:t>
            </a:r>
            <a:r>
              <a:rPr lang="nb-NO" baseline="-25000" dirty="0">
                <a:solidFill>
                  <a:schemeClr val="bg1"/>
                </a:solidFill>
              </a:rPr>
              <a:t>t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9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1369</Words>
  <Application>Microsoft Office PowerPoint</Application>
  <PresentationFormat>Widescreen</PresentationFormat>
  <Paragraphs>262</Paragraphs>
  <Slides>42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Multispecies and ecosystem knowledge</vt:lpstr>
      <vt:lpstr>Multispecies and ecosystem knowledge</vt:lpstr>
      <vt:lpstr>Density dependent?</vt:lpstr>
      <vt:lpstr>Fmsy in a multispecies world</vt:lpstr>
      <vt:lpstr>Trade-offs: Baltic Style</vt:lpstr>
      <vt:lpstr>Trade-offs:  US style</vt:lpstr>
      <vt:lpstr>Towards ecosystem management</vt:lpstr>
      <vt:lpstr>Single species models</vt:lpstr>
      <vt:lpstr>Production/surplus production models  </vt:lpstr>
      <vt:lpstr>MICE/Extended single species models</vt:lpstr>
      <vt:lpstr>Whole Ecosystem / End2End models</vt:lpstr>
      <vt:lpstr>Summary of multispecies modelling tools</vt:lpstr>
      <vt:lpstr>Summary of multispecies modelling tools</vt:lpstr>
      <vt:lpstr>Summary of multispecies modelling tools</vt:lpstr>
      <vt:lpstr>Compare output from different models </vt:lpstr>
      <vt:lpstr>Comparing apples and oranges</vt:lpstr>
      <vt:lpstr>Different Fmsy estimates: N. Sea</vt:lpstr>
      <vt:lpstr>Different Fmsy estimates: N. Sea</vt:lpstr>
      <vt:lpstr>Different Fmsy estimates: N. Sea</vt:lpstr>
      <vt:lpstr>N. S cod and haddock</vt:lpstr>
      <vt:lpstr>Different Fmsy estimates: N. Sea</vt:lpstr>
      <vt:lpstr>Different Fmsy estimates: N. Sea</vt:lpstr>
      <vt:lpstr>Different Fmsy estimates: N. Sea</vt:lpstr>
      <vt:lpstr>Hake</vt:lpstr>
      <vt:lpstr>Different Fmsy estimates: N. Sea</vt:lpstr>
      <vt:lpstr>Different Fmsy estimates: Barents Sea</vt:lpstr>
      <vt:lpstr>Notes</vt:lpstr>
      <vt:lpstr>So…</vt:lpstr>
      <vt:lpstr>Ecosystem insight on density dependent Fmsy</vt:lpstr>
      <vt:lpstr>Errr, what….?</vt:lpstr>
      <vt:lpstr>Density dependence </vt:lpstr>
      <vt:lpstr>North East Arctic Cod HCR </vt:lpstr>
      <vt:lpstr>Variable F </vt:lpstr>
      <vt:lpstr>Harvest Control Rule evaluations </vt:lpstr>
      <vt:lpstr>Stability</vt:lpstr>
      <vt:lpstr>Stability</vt:lpstr>
      <vt:lpstr>Final Thoughts</vt:lpstr>
      <vt:lpstr>Final Thoughts</vt:lpstr>
      <vt:lpstr>Final Thoughts</vt:lpstr>
      <vt:lpstr>Engage brain…</vt:lpstr>
      <vt:lpstr>Engage brain…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Daniel</dc:creator>
  <cp:lastModifiedBy>Camilla Bauner - SOS Børnebyerne</cp:lastModifiedBy>
  <cp:revision>49</cp:revision>
  <dcterms:created xsi:type="dcterms:W3CDTF">2018-09-19T11:19:22Z</dcterms:created>
  <dcterms:modified xsi:type="dcterms:W3CDTF">2018-10-09T17:38:04Z</dcterms:modified>
</cp:coreProperties>
</file>