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82" r:id="rId5"/>
    <p:sldId id="269" r:id="rId6"/>
    <p:sldId id="283" r:id="rId7"/>
    <p:sldId id="277" r:id="rId8"/>
    <p:sldId id="278" r:id="rId9"/>
    <p:sldId id="263" r:id="rId10"/>
    <p:sldId id="285" r:id="rId11"/>
    <p:sldId id="284" r:id="rId12"/>
    <p:sldId id="276" r:id="rId13"/>
    <p:sldId id="275" r:id="rId14"/>
    <p:sldId id="265" r:id="rId15"/>
    <p:sldId id="264" r:id="rId16"/>
    <p:sldId id="266" r:id="rId17"/>
    <p:sldId id="286" r:id="rId18"/>
    <p:sldId id="272" r:id="rId19"/>
    <p:sldId id="279" r:id="rId20"/>
    <p:sldId id="268" r:id="rId21"/>
    <p:sldId id="287" r:id="rId22"/>
    <p:sldId id="288" r:id="rId23"/>
    <p:sldId id="271" r:id="rId24"/>
    <p:sldId id="289" r:id="rId25"/>
    <p:sldId id="290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EE80-8CCC-44A9-A771-C34F17F11311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6FF3-C944-4C5F-8FAD-BA43173A842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3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5BD8C-0D5A-48D3-8B0F-EF2DAC375E7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258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5BD8C-0D5A-48D3-8B0F-EF2DAC375E7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Biomass index: SSB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210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SSB as biomass index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0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Biomass index: SSB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157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Biomass index:</a:t>
            </a:r>
            <a:r>
              <a:rPr lang="en-GB" baseline="0" dirty="0" smtClean="0"/>
              <a:t> effort (F) for top fit, and Catch/F for year removal fit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37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Biomass index: effort</a:t>
            </a:r>
            <a:r>
              <a:rPr lang="en-GB" baseline="0" dirty="0" smtClean="0"/>
              <a:t> (F)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49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Biomass index: effort</a:t>
            </a:r>
            <a:r>
              <a:rPr lang="en-GB" baseline="0" dirty="0" smtClean="0"/>
              <a:t> (F)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24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Biomass index: catch/F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C6FF3-C944-4C5F-8FAD-BA43173A842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2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950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182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5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36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3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30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15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61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09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37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53F94-6B77-443B-A7B4-BC51FEE2E7C5}" type="datetimeFigureOut">
              <a:rPr lang="en-GB" smtClean="0"/>
              <a:t>09/10/2018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9665-2DDA-4027-8A39-2EA58F27F41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55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 from SPiCT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Rob van Gemert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rvge@aqua.dtu.dk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10 October, 2018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37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North Sea herring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504" y="3814369"/>
            <a:ext cx="8945563" cy="1797506"/>
            <a:chOff x="611560" y="1343462"/>
            <a:chExt cx="7104908" cy="1427648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b="68473"/>
            <a:stretch/>
          </p:blipFill>
          <p:spPr>
            <a:xfrm>
              <a:off x="611560" y="1343462"/>
              <a:ext cx="5532120" cy="1303486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t="65470" r="67891"/>
            <a:stretch/>
          </p:blipFill>
          <p:spPr>
            <a:xfrm>
              <a:off x="5940150" y="1343462"/>
              <a:ext cx="1776318" cy="1427648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83568" y="2708920"/>
            <a:ext cx="30902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0.33 yr</a:t>
            </a:r>
            <a:r>
              <a:rPr lang="en-GB" baseline="30000" dirty="0" smtClean="0"/>
              <a:t>-1</a:t>
            </a:r>
          </a:p>
          <a:p>
            <a:endParaRPr lang="en-GB" dirty="0" smtClean="0"/>
          </a:p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0.46 yr</a:t>
            </a:r>
            <a:r>
              <a:rPr lang="en-GB" baseline="30000" dirty="0" smtClean="0"/>
              <a:t>-1 </a:t>
            </a:r>
            <a:r>
              <a:rPr lang="en-GB" dirty="0" smtClean="0"/>
              <a:t>(0.32-0.67)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 Sea herring</a:t>
            </a:r>
            <a:br>
              <a:rPr lang="en-GB" dirty="0" smtClean="0"/>
            </a:br>
            <a:r>
              <a:rPr lang="en-GB" dirty="0" smtClean="0"/>
              <a:t>Misreporting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1977-1982</a:t>
            </a:r>
          </a:p>
          <a:p>
            <a:r>
              <a:rPr lang="en-GB" dirty="0" smtClean="0"/>
              <a:t>Closure of the North Sea herring fishery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68960"/>
            <a:ext cx="55721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90489" y="5813245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</a:p>
        </p:txBody>
      </p:sp>
    </p:spTree>
    <p:extLst>
      <p:ext uri="{BB962C8B-B14F-4D97-AF65-F5344CB8AC3E}">
        <p14:creationId xmlns:p14="http://schemas.microsoft.com/office/powerpoint/2010/main" val="236165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 Sea herring</a:t>
            </a:r>
            <a:br>
              <a:rPr lang="en-GB" dirty="0" smtClean="0"/>
            </a:br>
            <a:r>
              <a:rPr lang="en-GB" dirty="0" smtClean="0"/>
              <a:t>Misreporting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72642"/>
            <a:ext cx="7632848" cy="511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8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 Sea herring</a:t>
            </a:r>
            <a:br>
              <a:rPr lang="en-GB" dirty="0" smtClean="0"/>
            </a:br>
            <a:r>
              <a:rPr lang="en-GB" dirty="0" smtClean="0"/>
              <a:t>Misreporting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ICES </a:t>
            </a:r>
            <a:r>
              <a:rPr lang="en-GB" sz="1800" i="1" dirty="0" smtClean="0"/>
              <a:t>F</a:t>
            </a:r>
            <a:r>
              <a:rPr lang="en-GB" sz="1800" baseline="-25000" dirty="0" smtClean="0"/>
              <a:t>MSY</a:t>
            </a:r>
            <a:r>
              <a:rPr lang="en-GB" sz="1800" dirty="0" smtClean="0"/>
              <a:t>: 0.33 yr</a:t>
            </a:r>
            <a:r>
              <a:rPr lang="en-GB" sz="1800" baseline="30000" dirty="0" smtClean="0"/>
              <a:t>-1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 smtClean="0"/>
              <a:t>Excluding misreported years (´77-´82): </a:t>
            </a:r>
            <a:r>
              <a:rPr lang="en-GB" sz="1800" i="1" dirty="0" smtClean="0"/>
              <a:t>F</a:t>
            </a:r>
            <a:r>
              <a:rPr lang="en-GB" sz="1800" baseline="-25000" dirty="0" smtClean="0"/>
              <a:t>MSY</a:t>
            </a:r>
            <a:r>
              <a:rPr lang="en-GB" sz="1800" dirty="0"/>
              <a:t> </a:t>
            </a:r>
            <a:r>
              <a:rPr lang="en-GB" sz="1800" dirty="0" smtClean="0"/>
              <a:t>= 0.38 yr</a:t>
            </a:r>
            <a:r>
              <a:rPr lang="en-GB" sz="1800" baseline="30000" dirty="0" smtClean="0"/>
              <a:t>-1 </a:t>
            </a:r>
            <a:r>
              <a:rPr lang="en-GB" sz="1800" dirty="0" smtClean="0"/>
              <a:t>(0.26-0.56)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985" y="2658727"/>
            <a:ext cx="8972129" cy="1832940"/>
            <a:chOff x="755576" y="1531720"/>
            <a:chExt cx="6916035" cy="1412895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b="68394"/>
            <a:stretch/>
          </p:blipFill>
          <p:spPr>
            <a:xfrm>
              <a:off x="755576" y="1556793"/>
              <a:ext cx="5471160" cy="1292286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t="65445" r="69669"/>
            <a:stretch/>
          </p:blipFill>
          <p:spPr>
            <a:xfrm>
              <a:off x="6012160" y="1531720"/>
              <a:ext cx="1659451" cy="141289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15569" y="4453661"/>
            <a:ext cx="8664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Corrected using IBTS indices and 1982-1984 catch data: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smtClean="0"/>
              <a:t>0.39 yr</a:t>
            </a:r>
            <a:r>
              <a:rPr lang="en-GB" baseline="30000" dirty="0" smtClean="0"/>
              <a:t>-1 </a:t>
            </a:r>
            <a:r>
              <a:rPr lang="en-GB" dirty="0" smtClean="0"/>
              <a:t>(0.28-0.54)</a:t>
            </a:r>
            <a:endParaRPr lang="en-GB" dirty="0"/>
          </a:p>
          <a:p>
            <a:endParaRPr lang="en-GB" baseline="30000" dirty="0"/>
          </a:p>
          <a:p>
            <a:endParaRPr lang="en-GB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6934" y="4869160"/>
            <a:ext cx="9124028" cy="1816379"/>
            <a:chOff x="-108520" y="5013176"/>
            <a:chExt cx="7344816" cy="1462180"/>
          </a:xfrm>
        </p:grpSpPr>
        <p:pic>
          <p:nvPicPr>
            <p:cNvPr id="8" name="Picture 7"/>
            <p:cNvPicPr/>
            <p:nvPr/>
          </p:nvPicPr>
          <p:blipFill rotWithShape="1">
            <a:blip r:embed="rId4"/>
            <a:srcRect b="68384"/>
            <a:stretch/>
          </p:blipFill>
          <p:spPr>
            <a:xfrm>
              <a:off x="-108520" y="5013176"/>
              <a:ext cx="5692140" cy="1344880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4"/>
            <a:srcRect t="66824" r="67109"/>
            <a:stretch/>
          </p:blipFill>
          <p:spPr>
            <a:xfrm>
              <a:off x="5364088" y="5064074"/>
              <a:ext cx="1872208" cy="1411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896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North Sea herring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2420888"/>
            <a:ext cx="6304611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ICES </a:t>
            </a:r>
            <a:r>
              <a:rPr lang="en-GB" sz="2400" i="1" dirty="0" smtClean="0"/>
              <a:t>F</a:t>
            </a:r>
            <a:r>
              <a:rPr lang="en-GB" sz="2400" baseline="-25000" dirty="0" smtClean="0"/>
              <a:t>MSY</a:t>
            </a:r>
            <a:r>
              <a:rPr lang="en-GB" sz="2400" dirty="0" smtClean="0"/>
              <a:t>: 0.33 yr</a:t>
            </a:r>
            <a:r>
              <a:rPr lang="en-GB" sz="2400" baseline="30000" dirty="0" smtClean="0"/>
              <a:t>-1</a:t>
            </a:r>
          </a:p>
          <a:p>
            <a:endParaRPr lang="en-GB" sz="2400" dirty="0" smtClean="0"/>
          </a:p>
          <a:p>
            <a:r>
              <a:rPr lang="en-GB" sz="2400" dirty="0" smtClean="0"/>
              <a:t>SPiCT </a:t>
            </a:r>
            <a:r>
              <a:rPr lang="en-GB" sz="2400" i="1" dirty="0" smtClean="0"/>
              <a:t>F</a:t>
            </a:r>
            <a:r>
              <a:rPr lang="en-GB" sz="2400" baseline="-25000" dirty="0" smtClean="0"/>
              <a:t>MSY</a:t>
            </a:r>
            <a:r>
              <a:rPr lang="en-GB" sz="2400" dirty="0" smtClean="0"/>
              <a:t>: 0.46 yr</a:t>
            </a:r>
            <a:r>
              <a:rPr lang="en-GB" sz="2400" baseline="30000" dirty="0" smtClean="0"/>
              <a:t>-1 </a:t>
            </a:r>
            <a:r>
              <a:rPr lang="en-GB" sz="2400" dirty="0" smtClean="0"/>
              <a:t>(0.32-0.67)</a:t>
            </a:r>
          </a:p>
          <a:p>
            <a:endParaRPr lang="en-GB" sz="2400" dirty="0"/>
          </a:p>
          <a:p>
            <a:r>
              <a:rPr lang="en-GB" sz="2400" dirty="0" smtClean="0"/>
              <a:t>SPiCT </a:t>
            </a:r>
            <a:r>
              <a:rPr lang="en-GB" sz="2400" i="1" dirty="0" smtClean="0"/>
              <a:t>F</a:t>
            </a:r>
            <a:r>
              <a:rPr lang="en-GB" sz="2400" baseline="-25000" dirty="0" smtClean="0"/>
              <a:t>MSY</a:t>
            </a:r>
            <a:r>
              <a:rPr lang="en-GB" sz="2400" dirty="0" smtClean="0"/>
              <a:t> (year removal): 0.38 yr</a:t>
            </a:r>
            <a:r>
              <a:rPr lang="en-GB" sz="2400" baseline="30000" dirty="0" smtClean="0"/>
              <a:t>-1 </a:t>
            </a:r>
            <a:r>
              <a:rPr lang="en-GB" sz="2400" dirty="0" smtClean="0"/>
              <a:t>(0.26-0.56)</a:t>
            </a:r>
          </a:p>
          <a:p>
            <a:endParaRPr lang="en-GB" sz="2400" dirty="0"/>
          </a:p>
          <a:p>
            <a:r>
              <a:rPr lang="en-GB" sz="2400" dirty="0" smtClean="0"/>
              <a:t>SPiCT </a:t>
            </a:r>
            <a:r>
              <a:rPr lang="en-GB" sz="2400" i="1" dirty="0" smtClean="0"/>
              <a:t>F</a:t>
            </a:r>
            <a:r>
              <a:rPr lang="en-GB" sz="2400" baseline="-25000" dirty="0" smtClean="0"/>
              <a:t>MSY</a:t>
            </a:r>
            <a:r>
              <a:rPr lang="en-GB" sz="2400" dirty="0" smtClean="0"/>
              <a:t> (catch correction): 0.39 yr</a:t>
            </a:r>
            <a:r>
              <a:rPr lang="en-GB" sz="2400" baseline="30000" dirty="0" smtClean="0"/>
              <a:t>-1 </a:t>
            </a:r>
            <a:r>
              <a:rPr lang="en-GB" sz="2400" dirty="0" smtClean="0"/>
              <a:t>(0.28-0.54)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	Constant productivity?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369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Sea plaice</a:t>
            </a:r>
            <a:endParaRPr lang="en-GB" dirty="0"/>
          </a:p>
        </p:txBody>
      </p:sp>
      <p:pic>
        <p:nvPicPr>
          <p:cNvPr id="13314" name="Picture 2" descr="C:\Users\rvge\Dropbox\Rob\PhD\Articles\Article1\figure\pla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84784"/>
            <a:ext cx="3037538" cy="186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89040"/>
            <a:ext cx="41433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5661248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02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 Sea plaice</a:t>
            </a:r>
            <a:br>
              <a:rPr lang="en-GB" dirty="0" smtClean="0"/>
            </a:br>
            <a:r>
              <a:rPr lang="en-GB" dirty="0" smtClean="0"/>
              <a:t>Abnormal recruitment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5659653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  <a:endParaRPr lang="en-GB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95260"/>
            <a:ext cx="5353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088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Sea plaice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51801" y="2253111"/>
            <a:ext cx="8822531" cy="1728192"/>
            <a:chOff x="539552" y="1516873"/>
            <a:chExt cx="7299593" cy="1429873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b="67724"/>
            <a:stretch/>
          </p:blipFill>
          <p:spPr>
            <a:xfrm>
              <a:off x="539552" y="1556792"/>
              <a:ext cx="5577840" cy="1350037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t="65815" r="67245"/>
            <a:stretch/>
          </p:blipFill>
          <p:spPr>
            <a:xfrm>
              <a:off x="6012160" y="1516873"/>
              <a:ext cx="1826985" cy="142987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67544" y="13884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ICES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0.33 yr</a:t>
            </a:r>
            <a:r>
              <a:rPr lang="en-GB" baseline="30000" dirty="0" smtClean="0"/>
              <a:t>-1</a:t>
            </a:r>
          </a:p>
          <a:p>
            <a:endParaRPr lang="en-GB" dirty="0" smtClean="0"/>
          </a:p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0.44 yr</a:t>
            </a:r>
            <a:r>
              <a:rPr lang="en-GB" baseline="30000" dirty="0" smtClean="0"/>
              <a:t>-1 </a:t>
            </a:r>
            <a:r>
              <a:rPr lang="en-GB" dirty="0" smtClean="0"/>
              <a:t>(0.17-1.20)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4221088"/>
            <a:ext cx="448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/>
              <a:t> </a:t>
            </a:r>
            <a:r>
              <a:rPr lang="en-GB" dirty="0" smtClean="0"/>
              <a:t>(year removal): 0.55 yr</a:t>
            </a:r>
            <a:r>
              <a:rPr lang="en-GB" baseline="30000" dirty="0" smtClean="0"/>
              <a:t>-1 </a:t>
            </a:r>
            <a:r>
              <a:rPr lang="en-GB" dirty="0" smtClean="0"/>
              <a:t>(0.21-1.48)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00261" y="4809964"/>
            <a:ext cx="8874071" cy="1760398"/>
            <a:chOff x="419153" y="5427659"/>
            <a:chExt cx="6856740" cy="1360209"/>
          </a:xfrm>
        </p:grpSpPr>
        <p:pic>
          <p:nvPicPr>
            <p:cNvPr id="9" name="Picture 8"/>
            <p:cNvPicPr/>
            <p:nvPr/>
          </p:nvPicPr>
          <p:blipFill rotWithShape="1">
            <a:blip r:embed="rId4"/>
            <a:srcRect t="-623" b="67856"/>
            <a:stretch/>
          </p:blipFill>
          <p:spPr>
            <a:xfrm>
              <a:off x="419153" y="5427659"/>
              <a:ext cx="5288280" cy="1299410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 rotWithShape="1">
            <a:blip r:embed="rId4"/>
            <a:srcRect t="66577" r="67933"/>
            <a:stretch/>
          </p:blipFill>
          <p:spPr>
            <a:xfrm>
              <a:off x="5580112" y="5462443"/>
              <a:ext cx="1695781" cy="1325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50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North Sea cod</a:t>
            </a:r>
            <a:endParaRPr lang="en-GB" dirty="0"/>
          </a:p>
        </p:txBody>
      </p:sp>
      <p:pic>
        <p:nvPicPr>
          <p:cNvPr id="14338" name="Picture 2" descr="C:\Users\rvge\Dropbox\Rob\PhD\Articles\Article2.Food.for.Thought\Rscripts\Figures\co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35" y="1428053"/>
            <a:ext cx="4572397" cy="197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06" y="3717032"/>
            <a:ext cx="450532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8264" y="5957550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</a:p>
        </p:txBody>
      </p:sp>
    </p:spTree>
    <p:extLst>
      <p:ext uri="{BB962C8B-B14F-4D97-AF65-F5344CB8AC3E}">
        <p14:creationId xmlns:p14="http://schemas.microsoft.com/office/powerpoint/2010/main" val="36089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 Sea cod</a:t>
            </a:r>
            <a:br>
              <a:rPr lang="en-GB" dirty="0" smtClean="0"/>
            </a:br>
            <a:r>
              <a:rPr lang="en-GB" dirty="0" smtClean="0"/>
              <a:t>Misreporting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2967"/>
            <a:ext cx="8820472" cy="5340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5690333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59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SPiCT?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Stochastic surplus production model in continuous 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8953"/>
          <a:stretch/>
        </p:blipFill>
        <p:spPr>
          <a:xfrm>
            <a:off x="395536" y="3789041"/>
            <a:ext cx="8352928" cy="19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27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North Sea cod</a:t>
            </a:r>
            <a:br>
              <a:rPr lang="en-GB" dirty="0" smtClean="0"/>
            </a:br>
            <a:r>
              <a:rPr lang="en-GB" dirty="0" smtClean="0"/>
              <a:t>Gadoid outburst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63412"/>
            <a:ext cx="512499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2317" y="4715613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807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Sea cod</a:t>
            </a:r>
            <a:endParaRPr lang="en-GB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70992" y="2320272"/>
            <a:ext cx="9073008" cy="1707234"/>
            <a:chOff x="1727200" y="1385225"/>
            <a:chExt cx="7309296" cy="1375363"/>
          </a:xfrm>
        </p:grpSpPr>
        <p:pic>
          <p:nvPicPr>
            <p:cNvPr id="4" name="Picture 3"/>
            <p:cNvPicPr/>
            <p:nvPr/>
          </p:nvPicPr>
          <p:blipFill rotWithShape="1">
            <a:blip r:embed="rId3"/>
            <a:srcRect b="68469"/>
            <a:stretch/>
          </p:blipFill>
          <p:spPr>
            <a:xfrm>
              <a:off x="1727200" y="1416050"/>
              <a:ext cx="5689600" cy="1269398"/>
            </a:xfrm>
            <a:prstGeom prst="rect">
              <a:avLst/>
            </a:prstGeom>
          </p:spPr>
        </p:pic>
        <p:pic>
          <p:nvPicPr>
            <p:cNvPr id="5" name="Picture 4"/>
            <p:cNvPicPr/>
            <p:nvPr/>
          </p:nvPicPr>
          <p:blipFill rotWithShape="1">
            <a:blip r:embed="rId3"/>
            <a:srcRect t="65837" r="68360"/>
            <a:stretch/>
          </p:blipFill>
          <p:spPr>
            <a:xfrm>
              <a:off x="7236296" y="1385225"/>
              <a:ext cx="1800200" cy="137536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67544" y="13884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ICES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0.31 yr</a:t>
            </a:r>
            <a:r>
              <a:rPr lang="en-GB" baseline="30000" dirty="0" smtClean="0"/>
              <a:t>-1</a:t>
            </a:r>
          </a:p>
          <a:p>
            <a:endParaRPr lang="en-GB" dirty="0" smtClean="0"/>
          </a:p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0.63 yr</a:t>
            </a:r>
            <a:r>
              <a:rPr lang="en-GB" baseline="30000" dirty="0" smtClean="0"/>
              <a:t>-1 </a:t>
            </a:r>
            <a:r>
              <a:rPr lang="en-GB" dirty="0" smtClean="0"/>
              <a:t>(0.31-1.36)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992" y="4797152"/>
            <a:ext cx="8893496" cy="1761128"/>
            <a:chOff x="179512" y="4653136"/>
            <a:chExt cx="7052831" cy="1396632"/>
          </a:xfrm>
        </p:grpSpPr>
        <p:pic>
          <p:nvPicPr>
            <p:cNvPr id="9" name="Picture 8"/>
            <p:cNvPicPr/>
            <p:nvPr/>
          </p:nvPicPr>
          <p:blipFill rotWithShape="1">
            <a:blip r:embed="rId4"/>
            <a:srcRect b="68236"/>
            <a:stretch/>
          </p:blipFill>
          <p:spPr>
            <a:xfrm>
              <a:off x="179512" y="4653136"/>
              <a:ext cx="5585460" cy="1325975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 rotWithShape="1">
            <a:blip r:embed="rId4"/>
            <a:srcRect t="66544" r="69645"/>
            <a:stretch/>
          </p:blipFill>
          <p:spPr>
            <a:xfrm>
              <a:off x="5536893" y="4653136"/>
              <a:ext cx="1695450" cy="139663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467544" y="4293096"/>
            <a:ext cx="597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(catch correction, ACOM 2012): 0.69 yr</a:t>
            </a:r>
            <a:r>
              <a:rPr lang="en-GB" baseline="30000" dirty="0" smtClean="0"/>
              <a:t>-1 </a:t>
            </a:r>
            <a:r>
              <a:rPr lang="en-GB" dirty="0" smtClean="0"/>
              <a:t>(0.43-1.10)</a:t>
            </a:r>
          </a:p>
        </p:txBody>
      </p:sp>
    </p:spTree>
    <p:extLst>
      <p:ext uri="{BB962C8B-B14F-4D97-AF65-F5344CB8AC3E}">
        <p14:creationId xmlns:p14="http://schemas.microsoft.com/office/powerpoint/2010/main" val="39265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 Sea cod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67544" y="13884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ICES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0.31 yr</a:t>
            </a:r>
            <a:r>
              <a:rPr lang="en-GB" baseline="30000" dirty="0" smtClean="0"/>
              <a:t>-1</a:t>
            </a:r>
          </a:p>
          <a:p>
            <a:endParaRPr lang="en-GB" dirty="0" smtClean="0"/>
          </a:p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(regime shift): 0.50 yr</a:t>
            </a:r>
            <a:r>
              <a:rPr lang="en-GB" baseline="30000" dirty="0" smtClean="0"/>
              <a:t>-1 </a:t>
            </a:r>
            <a:r>
              <a:rPr lang="en-GB" dirty="0" smtClean="0"/>
              <a:t>(0.20-1.23)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7544" y="4293096"/>
            <a:ext cx="6172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(regime shift &amp; catch correction): 0.48 yr</a:t>
            </a:r>
            <a:r>
              <a:rPr lang="en-GB" baseline="30000" dirty="0" smtClean="0"/>
              <a:t>-1 </a:t>
            </a:r>
            <a:r>
              <a:rPr lang="en-GB" dirty="0" smtClean="0"/>
              <a:t>(0.16-1.42)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90054" y="2420888"/>
            <a:ext cx="9053946" cy="1767776"/>
            <a:chOff x="179512" y="611625"/>
            <a:chExt cx="7957291" cy="1553655"/>
          </a:xfrm>
        </p:grpSpPr>
        <p:pic>
          <p:nvPicPr>
            <p:cNvPr id="12" name="Picture 11"/>
            <p:cNvPicPr/>
            <p:nvPr/>
          </p:nvPicPr>
          <p:blipFill rotWithShape="1">
            <a:blip r:embed="rId3"/>
            <a:srcRect b="67802"/>
            <a:stretch/>
          </p:blipFill>
          <p:spPr>
            <a:xfrm>
              <a:off x="179512" y="620688"/>
              <a:ext cx="6120130" cy="1477619"/>
            </a:xfrm>
            <a:prstGeom prst="rect">
              <a:avLst/>
            </a:prstGeom>
          </p:spPr>
        </p:pic>
        <p:pic>
          <p:nvPicPr>
            <p:cNvPr id="13" name="Picture 12"/>
            <p:cNvPicPr/>
            <p:nvPr/>
          </p:nvPicPr>
          <p:blipFill rotWithShape="1">
            <a:blip r:embed="rId3"/>
            <a:srcRect t="66145" r="68814"/>
            <a:stretch/>
          </p:blipFill>
          <p:spPr>
            <a:xfrm>
              <a:off x="6228184" y="611625"/>
              <a:ext cx="1908619" cy="1553655"/>
            </a:xfrm>
            <a:prstGeom prst="rect">
              <a:avLst/>
            </a:prstGeom>
          </p:spPr>
        </p:pic>
      </p:grp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0372" y="4799704"/>
            <a:ext cx="9142428" cy="1787863"/>
            <a:chOff x="899592" y="4293096"/>
            <a:chExt cx="7282824" cy="1424205"/>
          </a:xfrm>
        </p:grpSpPr>
        <p:pic>
          <p:nvPicPr>
            <p:cNvPr id="14" name="Picture 13"/>
            <p:cNvPicPr/>
            <p:nvPr/>
          </p:nvPicPr>
          <p:blipFill rotWithShape="1">
            <a:blip r:embed="rId4"/>
            <a:srcRect b="68660"/>
            <a:stretch/>
          </p:blipFill>
          <p:spPr>
            <a:xfrm>
              <a:off x="899592" y="4293096"/>
              <a:ext cx="5607050" cy="1313447"/>
            </a:xfrm>
            <a:prstGeom prst="rect">
              <a:avLst/>
            </a:prstGeom>
          </p:spPr>
        </p:pic>
        <p:pic>
          <p:nvPicPr>
            <p:cNvPr id="15" name="Picture 14"/>
            <p:cNvPicPr/>
            <p:nvPr/>
          </p:nvPicPr>
          <p:blipFill rotWithShape="1">
            <a:blip r:embed="rId4"/>
            <a:srcRect t="66018" r="67715"/>
            <a:stretch/>
          </p:blipFill>
          <p:spPr>
            <a:xfrm>
              <a:off x="6372200" y="4293096"/>
              <a:ext cx="1810216" cy="14242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52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Blue whiting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8" name="Picture 4" descr="Image result for blue whit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7746"/>
            <a:ext cx="5279765" cy="208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53" y="3717032"/>
            <a:ext cx="3981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5638903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18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Blue whiting</a:t>
            </a:r>
            <a:br>
              <a:rPr lang="en-GB" dirty="0" smtClean="0"/>
            </a:br>
            <a:r>
              <a:rPr lang="en-GB" dirty="0" smtClean="0"/>
              <a:t>Catch abnormality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2011: catch advice set too low</a:t>
            </a:r>
          </a:p>
          <a:p>
            <a:endParaRPr lang="en-GB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896" y="3140968"/>
            <a:ext cx="40005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633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Blue whiting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4" y="138845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ICES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0.32 yr</a:t>
            </a:r>
            <a:r>
              <a:rPr lang="en-GB" baseline="30000" dirty="0" smtClean="0"/>
              <a:t>-1</a:t>
            </a:r>
          </a:p>
          <a:p>
            <a:endParaRPr lang="en-GB" dirty="0" smtClean="0"/>
          </a:p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0.50 yr</a:t>
            </a:r>
            <a:r>
              <a:rPr lang="en-GB" baseline="30000" dirty="0" smtClean="0"/>
              <a:t>-1 </a:t>
            </a:r>
            <a:r>
              <a:rPr lang="en-GB" dirty="0" smtClean="0"/>
              <a:t>(0.16-1.64)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5146" y="4941167"/>
            <a:ext cx="9108853" cy="1842529"/>
            <a:chOff x="1828800" y="1314838"/>
            <a:chExt cx="6997392" cy="1415425"/>
          </a:xfrm>
        </p:grpSpPr>
        <p:pic>
          <p:nvPicPr>
            <p:cNvPr id="7" name="Picture 6"/>
            <p:cNvPicPr/>
            <p:nvPr/>
          </p:nvPicPr>
          <p:blipFill rotWithShape="1">
            <a:blip r:embed="rId3"/>
            <a:srcRect b="68604"/>
            <a:stretch/>
          </p:blipFill>
          <p:spPr>
            <a:xfrm>
              <a:off x="1828800" y="1378903"/>
              <a:ext cx="5486400" cy="1287296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 rotWithShape="1">
            <a:blip r:embed="rId3"/>
            <a:srcRect t="65479" r="68396"/>
            <a:stretch/>
          </p:blipFill>
          <p:spPr>
            <a:xfrm>
              <a:off x="7092280" y="1314838"/>
              <a:ext cx="1733912" cy="1415425"/>
            </a:xfrm>
            <a:prstGeom prst="rect">
              <a:avLst/>
            </a:prstGeom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15" y="2344785"/>
            <a:ext cx="9122485" cy="1776189"/>
            <a:chOff x="1779270" y="1290417"/>
            <a:chExt cx="7343215" cy="1429757"/>
          </a:xfrm>
        </p:grpSpPr>
        <p:pic>
          <p:nvPicPr>
            <p:cNvPr id="10" name="Picture 9"/>
            <p:cNvPicPr/>
            <p:nvPr/>
          </p:nvPicPr>
          <p:blipFill rotWithShape="1">
            <a:blip r:embed="rId4"/>
            <a:srcRect b="67982"/>
            <a:stretch/>
          </p:blipFill>
          <p:spPr>
            <a:xfrm>
              <a:off x="1779270" y="1334770"/>
              <a:ext cx="5585460" cy="1341053"/>
            </a:xfrm>
            <a:prstGeom prst="rect">
              <a:avLst/>
            </a:prstGeom>
          </p:spPr>
        </p:pic>
        <p:pic>
          <p:nvPicPr>
            <p:cNvPr id="11" name="Picture 10"/>
            <p:cNvPicPr/>
            <p:nvPr/>
          </p:nvPicPr>
          <p:blipFill rotWithShape="1">
            <a:blip r:embed="rId4"/>
            <a:srcRect t="65865" r="67591"/>
            <a:stretch/>
          </p:blipFill>
          <p:spPr>
            <a:xfrm>
              <a:off x="7312297" y="1290417"/>
              <a:ext cx="1810188" cy="1429757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467544" y="4437112"/>
            <a:ext cx="4500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SPiCT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(year removal): 0.40 yr</a:t>
            </a:r>
            <a:r>
              <a:rPr lang="en-GB" baseline="30000" dirty="0" smtClean="0"/>
              <a:t>-1 </a:t>
            </a:r>
            <a:r>
              <a:rPr lang="en-GB" dirty="0" smtClean="0"/>
              <a:t>(0.13-1.22)</a:t>
            </a:r>
          </a:p>
        </p:txBody>
      </p:sp>
    </p:spTree>
    <p:extLst>
      <p:ext uri="{BB962C8B-B14F-4D97-AF65-F5344CB8AC3E}">
        <p14:creationId xmlns:p14="http://schemas.microsoft.com/office/powerpoint/2010/main" val="138705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259881"/>
              </p:ext>
            </p:extLst>
          </p:nvPr>
        </p:nvGraphicFramePr>
        <p:xfrm>
          <a:off x="1331640" y="3212976"/>
          <a:ext cx="8136905" cy="250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/>
                <a:gridCol w="1224136"/>
                <a:gridCol w="1512168"/>
                <a:gridCol w="1656184"/>
                <a:gridCol w="2088233"/>
              </a:tblGrid>
              <a:tr h="0">
                <a:tc grid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ICES advice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Fmsy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ICES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Fmsy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unprecautionary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SPiCT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</a:rPr>
                        <a:t>Fmsy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, plus 95% C.I.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North Sea cod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0.31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0.50</a:t>
                      </a:r>
                      <a:r>
                        <a:rPr lang="en-GB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0.20-1.23)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North Sea plaice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0.55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0.21-1.48)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North Sea herring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0.33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0.38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0.26-0.56)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Atlantic mackerel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0.21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0.23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r>
                        <a:rPr lang="en-GB" sz="16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(0.12-0.82)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Blue whiting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0.32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0.419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0.40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</a:rPr>
                        <a:t>0.13-1.22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</a:rPr>
                        <a:t>Not corrected for misreporting.</a:t>
                      </a: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827584" y="1600200"/>
            <a:ext cx="8136904" cy="5069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SPiCT consistently estimates higher </a:t>
            </a:r>
            <a:r>
              <a:rPr lang="en-GB" sz="2400" i="1" dirty="0" smtClean="0"/>
              <a:t>F</a:t>
            </a:r>
            <a:r>
              <a:rPr lang="en-GB" sz="2400" baseline="-25000" dirty="0" smtClean="0"/>
              <a:t>MSY </a:t>
            </a:r>
            <a:r>
              <a:rPr lang="en-GB" sz="2400" dirty="0" smtClean="0"/>
              <a:t>than ICES advice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Often a high level of uncertainty  </a:t>
            </a:r>
          </a:p>
        </p:txBody>
      </p:sp>
    </p:spTree>
    <p:extLst>
      <p:ext uri="{BB962C8B-B14F-4D97-AF65-F5344CB8AC3E}">
        <p14:creationId xmlns:p14="http://schemas.microsoft.com/office/powerpoint/2010/main" val="355490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SPiCT?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Density dependence</a:t>
            </a:r>
            <a:endParaRPr lang="en-GB" dirty="0"/>
          </a:p>
          <a:p>
            <a:r>
              <a:rPr lang="en-GB" dirty="0" smtClean="0"/>
              <a:t>Recruitment</a:t>
            </a:r>
          </a:p>
          <a:p>
            <a:r>
              <a:rPr lang="en-GB" dirty="0" smtClean="0"/>
              <a:t>Growth</a:t>
            </a:r>
          </a:p>
          <a:p>
            <a:r>
              <a:rPr lang="en-GB" dirty="0" smtClean="0"/>
              <a:t>Maturity</a:t>
            </a:r>
          </a:p>
          <a:p>
            <a:r>
              <a:rPr lang="en-GB" dirty="0" smtClean="0"/>
              <a:t>Cannibalism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Uncertainty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1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Northeast Atlantic mackerel</a:t>
            </a:r>
          </a:p>
          <a:p>
            <a:pPr marL="0" indent="0">
              <a:buNone/>
            </a:pPr>
            <a:r>
              <a:rPr lang="en-GB" dirty="0" smtClean="0"/>
              <a:t>North Sea herring</a:t>
            </a:r>
          </a:p>
          <a:p>
            <a:pPr marL="0" indent="0">
              <a:buNone/>
            </a:pPr>
            <a:r>
              <a:rPr lang="en-GB" dirty="0" smtClean="0"/>
              <a:t>North Sea plaice</a:t>
            </a:r>
          </a:p>
          <a:p>
            <a:pPr marL="0" indent="0">
              <a:buNone/>
            </a:pPr>
            <a:r>
              <a:rPr lang="en-GB" dirty="0" smtClean="0"/>
              <a:t>North Sea cod</a:t>
            </a:r>
          </a:p>
          <a:p>
            <a:pPr marL="0" indent="0">
              <a:buNone/>
            </a:pPr>
            <a:r>
              <a:rPr lang="en-GB" dirty="0" smtClean="0"/>
              <a:t>Blue whiting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Misreporting &amp; variability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97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NEA Mackerel</a:t>
            </a:r>
            <a:endParaRPr lang="en-GB" dirty="0"/>
          </a:p>
        </p:txBody>
      </p:sp>
      <p:pic>
        <p:nvPicPr>
          <p:cNvPr id="7170" name="Picture 2" descr="C:\Users\rvge\Dropbox\Rob\PhD\Articles\Article1\figure\macker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478677" cy="14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907" y="3140968"/>
            <a:ext cx="5184576" cy="295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5695520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57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NEA Mackerel</a:t>
            </a:r>
            <a:br>
              <a:rPr lang="en-GB" dirty="0" smtClean="0"/>
            </a:br>
            <a:r>
              <a:rPr lang="en-GB" dirty="0" smtClean="0"/>
              <a:t>Misreporting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38"/>
            <a:ext cx="8229600" cy="3154325"/>
          </a:xfrm>
        </p:spPr>
        <p:txBody>
          <a:bodyPr/>
          <a:lstStyle/>
          <a:p>
            <a:r>
              <a:rPr lang="en-GB" dirty="0" smtClean="0"/>
              <a:t>1980s: </a:t>
            </a:r>
            <a:r>
              <a:rPr lang="en-GB" dirty="0" err="1" smtClean="0"/>
              <a:t>Klondyking</a:t>
            </a:r>
            <a:endParaRPr lang="en-GB" dirty="0" smtClean="0"/>
          </a:p>
          <a:p>
            <a:r>
              <a:rPr lang="en-GB" dirty="0" smtClean="0"/>
              <a:t>1990s: </a:t>
            </a:r>
            <a:r>
              <a:rPr lang="en-GB" dirty="0" err="1" smtClean="0"/>
              <a:t>Highgrading</a:t>
            </a:r>
            <a:endParaRPr lang="en-GB" dirty="0" smtClean="0"/>
          </a:p>
          <a:p>
            <a:r>
              <a:rPr lang="en-GB" dirty="0" smtClean="0"/>
              <a:t>Early 2000s: Illegal, unregulated, unreported catches</a:t>
            </a:r>
            <a:endParaRPr lang="en-GB" dirty="0"/>
          </a:p>
        </p:txBody>
      </p:sp>
      <p:pic>
        <p:nvPicPr>
          <p:cNvPr id="5" name="Picture 2" descr="C:\Users\rvge\Dropbox\Rob\PhD\Articles\Article1\figure\macker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556792"/>
            <a:ext cx="2478677" cy="14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07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NEA Mackerel</a:t>
            </a:r>
            <a:br>
              <a:rPr lang="en-GB" dirty="0" smtClean="0"/>
            </a:br>
            <a:r>
              <a:rPr lang="en-GB" dirty="0" smtClean="0"/>
              <a:t>Misreporting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176256" cy="4865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0192" y="6340678"/>
            <a:ext cx="2655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Miller &amp; Sparrevohn,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NEA Mackerel</a:t>
            </a:r>
            <a:br>
              <a:rPr lang="en-GB" dirty="0" smtClean="0"/>
            </a:br>
            <a:endParaRPr lang="en-GB" dirty="0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43000" y="2390066"/>
            <a:ext cx="9001000" cy="1631952"/>
            <a:chOff x="251520" y="1012782"/>
            <a:chExt cx="8731707" cy="15831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68939"/>
            <a:stretch/>
          </p:blipFill>
          <p:spPr>
            <a:xfrm>
              <a:off x="251520" y="1052736"/>
              <a:ext cx="6870639" cy="14091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t="65103" r="70382"/>
            <a:stretch/>
          </p:blipFill>
          <p:spPr>
            <a:xfrm>
              <a:off x="6948265" y="1012782"/>
              <a:ext cx="2034962" cy="1583127"/>
            </a:xfrm>
            <a:prstGeom prst="rect">
              <a:avLst/>
            </a:prstGeom>
          </p:spPr>
        </p:pic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13416" y="4437112"/>
            <a:ext cx="8760099" cy="1656184"/>
            <a:chOff x="107504" y="4509120"/>
            <a:chExt cx="7858242" cy="1485679"/>
          </a:xfrm>
        </p:grpSpPr>
        <p:pic>
          <p:nvPicPr>
            <p:cNvPr id="7" name="Picture 6"/>
            <p:cNvPicPr/>
            <p:nvPr/>
          </p:nvPicPr>
          <p:blipFill rotWithShape="1">
            <a:blip r:embed="rId4"/>
            <a:srcRect b="68182"/>
            <a:stretch/>
          </p:blipFill>
          <p:spPr>
            <a:xfrm>
              <a:off x="107504" y="4509120"/>
              <a:ext cx="6120130" cy="1377737"/>
            </a:xfrm>
            <a:prstGeom prst="rect">
              <a:avLst/>
            </a:prstGeom>
          </p:spPr>
        </p:pic>
        <p:pic>
          <p:nvPicPr>
            <p:cNvPr id="9" name="Picture 8"/>
            <p:cNvPicPr/>
            <p:nvPr/>
          </p:nvPicPr>
          <p:blipFill rotWithShape="1">
            <a:blip r:embed="rId4"/>
            <a:srcRect t="65689" r="67944"/>
            <a:stretch/>
          </p:blipFill>
          <p:spPr>
            <a:xfrm>
              <a:off x="6003891" y="4509120"/>
              <a:ext cx="1961855" cy="148567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55915" y="1507922"/>
            <a:ext cx="6125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: 0.21 yr</a:t>
            </a:r>
            <a:r>
              <a:rPr lang="en-GB" baseline="30000" dirty="0" smtClean="0"/>
              <a:t>-1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Without correction for misreporting: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= 0.32 yr</a:t>
            </a:r>
            <a:r>
              <a:rPr lang="en-GB" baseline="30000" dirty="0" smtClean="0"/>
              <a:t>-1</a:t>
            </a:r>
            <a:r>
              <a:rPr lang="en-GB" dirty="0" smtClean="0"/>
              <a:t> (0.12-0.82)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55915" y="4067780"/>
            <a:ext cx="580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With correction for misreporting: </a:t>
            </a:r>
            <a:r>
              <a:rPr lang="en-GB" i="1" dirty="0" smtClean="0"/>
              <a:t>F</a:t>
            </a:r>
            <a:r>
              <a:rPr lang="en-GB" baseline="-25000" dirty="0" smtClean="0"/>
              <a:t>MSY</a:t>
            </a:r>
            <a:r>
              <a:rPr lang="en-GB" dirty="0" smtClean="0"/>
              <a:t> = 0.24 yr</a:t>
            </a:r>
            <a:r>
              <a:rPr lang="en-GB" baseline="30000" dirty="0" smtClean="0"/>
              <a:t>-1</a:t>
            </a:r>
            <a:r>
              <a:rPr lang="en-GB" dirty="0" smtClean="0"/>
              <a:t> (0.18-0.35)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8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North Sea herring</a:t>
            </a:r>
            <a:endParaRPr lang="en-GB" dirty="0"/>
          </a:p>
        </p:txBody>
      </p:sp>
      <p:pic>
        <p:nvPicPr>
          <p:cNvPr id="1029" name="Picture 5" descr="Image result for her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4072923" cy="134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89040"/>
            <a:ext cx="4176464" cy="243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5836622"/>
            <a:ext cx="116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ICES,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1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11602</TotalTime>
  <Words>520</Words>
  <Application>Microsoft Office PowerPoint</Application>
  <PresentationFormat>Skærmshow (4:3)</PresentationFormat>
  <Paragraphs>152</Paragraphs>
  <Slides>26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Results from SPiCT</vt:lpstr>
      <vt:lpstr>What is SPiCT?</vt:lpstr>
      <vt:lpstr>Why SPiCT?</vt:lpstr>
      <vt:lpstr>Stocks</vt:lpstr>
      <vt:lpstr>NEA Mackerel</vt:lpstr>
      <vt:lpstr>NEA Mackerel Misreporting</vt:lpstr>
      <vt:lpstr>NEA Mackerel Misreporting</vt:lpstr>
      <vt:lpstr>NEA Mackerel </vt:lpstr>
      <vt:lpstr>North Sea herring</vt:lpstr>
      <vt:lpstr>North Sea herring</vt:lpstr>
      <vt:lpstr>North Sea herring Misreporting</vt:lpstr>
      <vt:lpstr>North Sea herring Misreporting</vt:lpstr>
      <vt:lpstr>North Sea herring Misreporting</vt:lpstr>
      <vt:lpstr>North Sea herring</vt:lpstr>
      <vt:lpstr>North Sea plaice</vt:lpstr>
      <vt:lpstr>North Sea plaice Abnormal recruitment</vt:lpstr>
      <vt:lpstr>North Sea plaice</vt:lpstr>
      <vt:lpstr>North Sea cod</vt:lpstr>
      <vt:lpstr>North Sea cod Misreporting</vt:lpstr>
      <vt:lpstr>North Sea cod Gadoid outburst</vt:lpstr>
      <vt:lpstr>North Sea cod</vt:lpstr>
      <vt:lpstr>North Sea cod</vt:lpstr>
      <vt:lpstr>Blue whiting</vt:lpstr>
      <vt:lpstr>Blue whiting Catch abnormality</vt:lpstr>
      <vt:lpstr>Blue whiting</vt:lpstr>
      <vt:lpstr>Conclusions</vt:lpstr>
    </vt:vector>
  </TitlesOfParts>
  <Company>DTU AQUA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from SPiCT</dc:title>
  <dc:creator>Rob Van Gemert</dc:creator>
  <cp:lastModifiedBy>Camilla Bauner - SOS Børnebyerne</cp:lastModifiedBy>
  <cp:revision>50</cp:revision>
  <dcterms:created xsi:type="dcterms:W3CDTF">2018-10-01T12:42:09Z</dcterms:created>
  <dcterms:modified xsi:type="dcterms:W3CDTF">2018-10-09T17:46:43Z</dcterms:modified>
</cp:coreProperties>
</file>