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6" r:id="rId3"/>
    <p:sldId id="272" r:id="rId4"/>
    <p:sldId id="285" r:id="rId5"/>
    <p:sldId id="286" r:id="rId6"/>
    <p:sldId id="287" r:id="rId7"/>
    <p:sldId id="275" r:id="rId8"/>
    <p:sldId id="277" r:id="rId9"/>
    <p:sldId id="257" r:id="rId10"/>
    <p:sldId id="278" r:id="rId11"/>
    <p:sldId id="260" r:id="rId12"/>
    <p:sldId id="262" r:id="rId13"/>
    <p:sldId id="280" r:id="rId14"/>
    <p:sldId id="279"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91" autoAdjust="0"/>
    <p:restoredTop sz="86406" autoAdjust="0"/>
  </p:normalViewPr>
  <p:slideViewPr>
    <p:cSldViewPr snapToGrid="0">
      <p:cViewPr>
        <p:scale>
          <a:sx n="103" d="100"/>
          <a:sy n="103" d="100"/>
        </p:scale>
        <p:origin x="-546" y="-294"/>
      </p:cViewPr>
      <p:guideLst>
        <p:guide orient="horz" pos="2160"/>
        <p:guide pos="3840"/>
      </p:guideLst>
    </p:cSldViewPr>
  </p:slideViewPr>
  <p:outlineViewPr>
    <p:cViewPr>
      <p:scale>
        <a:sx n="33" d="100"/>
        <a:sy n="33" d="100"/>
      </p:scale>
      <p:origin x="0" y="-5078"/>
    </p:cViewPr>
  </p:outlineViewPr>
  <p:notesTextViewPr>
    <p:cViewPr>
      <p:scale>
        <a:sx n="1" d="1"/>
        <a:sy n="1" d="1"/>
      </p:scale>
      <p:origin x="0" y="0"/>
    </p:cViewPr>
  </p:notesTextViewPr>
  <p:sorterViewPr>
    <p:cViewPr>
      <p:scale>
        <a:sx n="100" d="100"/>
        <a:sy n="100" d="100"/>
      </p:scale>
      <p:origin x="0" y="-31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31F469-F517-4E2C-A36F-9FD1DC464FB8}" type="datetimeFigureOut">
              <a:rPr lang="en-GB" smtClean="0"/>
              <a:t>10/10/2018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D9C9AF-97B5-41E1-8AFE-BADB1B5F7332}" type="slidenum">
              <a:rPr lang="en-GB" smtClean="0"/>
              <a:t>‹#›</a:t>
            </a:fld>
            <a:endParaRPr lang="en-GB"/>
          </a:p>
        </p:txBody>
      </p:sp>
    </p:spTree>
    <p:extLst>
      <p:ext uri="{BB962C8B-B14F-4D97-AF65-F5344CB8AC3E}">
        <p14:creationId xmlns:p14="http://schemas.microsoft.com/office/powerpoint/2010/main" val="2074522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AE4F1B4-707F-4433-9FF9-0CB1EAB64CD2}" type="slidenum">
              <a:rPr lang="da-DK" altLang="en-US" smtClean="0"/>
              <a:pPr>
                <a:spcBef>
                  <a:spcPct val="0"/>
                </a:spcBef>
              </a:pPr>
              <a:t>3</a:t>
            </a:fld>
            <a:endParaRPr lang="da-DK" alt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altLang="en-US" smtClean="0">
                <a:latin typeface="Arial" panose="020B0604020202020204" pitchFamily="34" charset="0"/>
              </a:rPr>
              <a:t>The same scaling was found by Denney et al(2002) when they compared estimates of the maximum no of recrutis produced per unit of spawning stock biomass for fish of different maximum length</a:t>
            </a:r>
          </a:p>
        </p:txBody>
      </p:sp>
    </p:spTree>
    <p:extLst>
      <p:ext uri="{BB962C8B-B14F-4D97-AF65-F5344CB8AC3E}">
        <p14:creationId xmlns:p14="http://schemas.microsoft.com/office/powerpoint/2010/main" val="3088035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F29A1F-E2F8-4AE3-96A0-F6E29930430A}" type="slidenum">
              <a:rPr lang="da-DK" altLang="da-DK"/>
              <a:pPr/>
              <a:t>4</a:t>
            </a:fld>
            <a:endParaRPr lang="da-DK" altLang="da-DK"/>
          </a:p>
        </p:txBody>
      </p:sp>
      <p:sp>
        <p:nvSpPr>
          <p:cNvPr id="577538" name="Rectangle 2"/>
          <p:cNvSpPr>
            <a:spLocks noGrp="1" noRot="1" noChangeAspect="1" noChangeArrowheads="1" noTextEdit="1"/>
          </p:cNvSpPr>
          <p:nvPr>
            <p:ph type="sldImg"/>
          </p:nvPr>
        </p:nvSpPr>
        <p:spPr>
          <a:ln/>
        </p:spPr>
      </p:sp>
      <p:sp>
        <p:nvSpPr>
          <p:cNvPr id="577539"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1AAF07-C2AF-48B7-AAF0-E5765A4FC3B3}" type="slidenum">
              <a:rPr lang="da-DK" altLang="da-DK"/>
              <a:pPr/>
              <a:t>5</a:t>
            </a:fld>
            <a:endParaRPr lang="da-DK" altLang="da-DK"/>
          </a:p>
        </p:txBody>
      </p:sp>
      <p:sp>
        <p:nvSpPr>
          <p:cNvPr id="608258" name="Rectangle 2"/>
          <p:cNvSpPr>
            <a:spLocks noGrp="1" noRot="1" noChangeAspect="1" noChangeArrowheads="1" noTextEdit="1"/>
          </p:cNvSpPr>
          <p:nvPr>
            <p:ph type="sldImg"/>
          </p:nvPr>
        </p:nvSpPr>
        <p:spPr>
          <a:ln/>
        </p:spPr>
      </p:sp>
      <p:sp>
        <p:nvSpPr>
          <p:cNvPr id="608259"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E1A2B7-6D2A-4017-B62A-927CDBE6BB7F}" type="slidenum">
              <a:rPr lang="da-DK" altLang="da-DK"/>
              <a:pPr/>
              <a:t>6</a:t>
            </a:fld>
            <a:endParaRPr lang="da-DK" altLang="da-DK"/>
          </a:p>
        </p:txBody>
      </p:sp>
      <p:sp>
        <p:nvSpPr>
          <p:cNvPr id="610306" name="Rectangle 2"/>
          <p:cNvSpPr>
            <a:spLocks noGrp="1" noRot="1" noChangeAspect="1" noChangeArrowheads="1" noTextEdit="1"/>
          </p:cNvSpPr>
          <p:nvPr>
            <p:ph type="sldImg"/>
          </p:nvPr>
        </p:nvSpPr>
        <p:spPr>
          <a:ln/>
        </p:spPr>
      </p:sp>
      <p:sp>
        <p:nvSpPr>
          <p:cNvPr id="610307"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43D233-C177-4C79-9C67-B61C02B4677D}" type="slidenum">
              <a:rPr lang="da-DK" altLang="en-US" smtClean="0"/>
              <a:pPr>
                <a:spcBef>
                  <a:spcPct val="0"/>
                </a:spcBef>
              </a:pPr>
              <a:t>7</a:t>
            </a:fld>
            <a:endParaRPr lang="da-DK" alt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979625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43327D3-BD1C-4634-ADC6-289E69C610CF}" type="datetimeFigureOut">
              <a:rPr lang="en-GB" smtClean="0"/>
              <a:t>10/10/2018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AB699-D372-4C77-8D44-3E3C49E159DE}" type="slidenum">
              <a:rPr lang="en-GB" smtClean="0"/>
              <a:t>‹#›</a:t>
            </a:fld>
            <a:endParaRPr lang="en-GB"/>
          </a:p>
        </p:txBody>
      </p:sp>
    </p:spTree>
    <p:extLst>
      <p:ext uri="{BB962C8B-B14F-4D97-AF65-F5344CB8AC3E}">
        <p14:creationId xmlns:p14="http://schemas.microsoft.com/office/powerpoint/2010/main" val="3844806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3327D3-BD1C-4634-ADC6-289E69C610CF}" type="datetimeFigureOut">
              <a:rPr lang="en-GB" smtClean="0"/>
              <a:t>10/10/2018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AB699-D372-4C77-8D44-3E3C49E159DE}" type="slidenum">
              <a:rPr lang="en-GB" smtClean="0"/>
              <a:t>‹#›</a:t>
            </a:fld>
            <a:endParaRPr lang="en-GB"/>
          </a:p>
        </p:txBody>
      </p:sp>
    </p:spTree>
    <p:extLst>
      <p:ext uri="{BB962C8B-B14F-4D97-AF65-F5344CB8AC3E}">
        <p14:creationId xmlns:p14="http://schemas.microsoft.com/office/powerpoint/2010/main" val="4164603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3327D3-BD1C-4634-ADC6-289E69C610CF}" type="datetimeFigureOut">
              <a:rPr lang="en-GB" smtClean="0"/>
              <a:t>10/10/2018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AB699-D372-4C77-8D44-3E3C49E159DE}" type="slidenum">
              <a:rPr lang="en-GB" smtClean="0"/>
              <a:t>‹#›</a:t>
            </a:fld>
            <a:endParaRPr lang="en-GB"/>
          </a:p>
        </p:txBody>
      </p:sp>
    </p:spTree>
    <p:extLst>
      <p:ext uri="{BB962C8B-B14F-4D97-AF65-F5344CB8AC3E}">
        <p14:creationId xmlns:p14="http://schemas.microsoft.com/office/powerpoint/2010/main" val="3960365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da-DK"/>
          </a:p>
        </p:txBody>
      </p:sp>
      <p:sp>
        <p:nvSpPr>
          <p:cNvPr id="3" name="Chart Placeholder 2"/>
          <p:cNvSpPr>
            <a:spLocks noGrp="1"/>
          </p:cNvSpPr>
          <p:nvPr>
            <p:ph type="chart" idx="1"/>
          </p:nvPr>
        </p:nvSpPr>
        <p:spPr>
          <a:xfrm>
            <a:off x="609600" y="1600201"/>
            <a:ext cx="10972800" cy="4525963"/>
          </a:xfrm>
        </p:spPr>
        <p:txBody>
          <a:bodyPr/>
          <a:lstStyle/>
          <a:p>
            <a:endParaRPr lang="da-DK"/>
          </a:p>
        </p:txBody>
      </p:sp>
      <p:sp>
        <p:nvSpPr>
          <p:cNvPr id="4" name="Date Placeholder 3"/>
          <p:cNvSpPr>
            <a:spLocks noGrp="1"/>
          </p:cNvSpPr>
          <p:nvPr>
            <p:ph type="dt" sz="half" idx="10"/>
          </p:nvPr>
        </p:nvSpPr>
        <p:spPr>
          <a:xfrm>
            <a:off x="609600" y="6245225"/>
            <a:ext cx="2844800" cy="476250"/>
          </a:xfrm>
        </p:spPr>
        <p:txBody>
          <a:bodyPr/>
          <a:lstStyle>
            <a:lvl1pPr>
              <a:defRPr/>
            </a:lvl1pPr>
          </a:lstStyle>
          <a:p>
            <a:endParaRPr lang="da-DK" altLang="da-DK"/>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endParaRPr lang="da-DK" altLang="da-DK"/>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fld id="{B5A05528-6AC9-47CC-9255-42692427B46A}" type="slidenum">
              <a:rPr lang="da-DK" altLang="da-DK"/>
              <a:pPr/>
              <a:t>‹#›</a:t>
            </a:fld>
            <a:endParaRPr lang="da-DK" altLang="da-DK"/>
          </a:p>
        </p:txBody>
      </p:sp>
    </p:spTree>
    <p:extLst>
      <p:ext uri="{BB962C8B-B14F-4D97-AF65-F5344CB8AC3E}">
        <p14:creationId xmlns:p14="http://schemas.microsoft.com/office/powerpoint/2010/main" val="849451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3327D3-BD1C-4634-ADC6-289E69C610CF}" type="datetimeFigureOut">
              <a:rPr lang="en-GB" smtClean="0"/>
              <a:t>10/10/2018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AB699-D372-4C77-8D44-3E3C49E159DE}" type="slidenum">
              <a:rPr lang="en-GB" smtClean="0"/>
              <a:t>‹#›</a:t>
            </a:fld>
            <a:endParaRPr lang="en-GB"/>
          </a:p>
        </p:txBody>
      </p:sp>
    </p:spTree>
    <p:extLst>
      <p:ext uri="{BB962C8B-B14F-4D97-AF65-F5344CB8AC3E}">
        <p14:creationId xmlns:p14="http://schemas.microsoft.com/office/powerpoint/2010/main" val="171090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3327D3-BD1C-4634-ADC6-289E69C610CF}" type="datetimeFigureOut">
              <a:rPr lang="en-GB" smtClean="0"/>
              <a:t>10/10/2018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AB699-D372-4C77-8D44-3E3C49E159DE}" type="slidenum">
              <a:rPr lang="en-GB" smtClean="0"/>
              <a:t>‹#›</a:t>
            </a:fld>
            <a:endParaRPr lang="en-GB"/>
          </a:p>
        </p:txBody>
      </p:sp>
    </p:spTree>
    <p:extLst>
      <p:ext uri="{BB962C8B-B14F-4D97-AF65-F5344CB8AC3E}">
        <p14:creationId xmlns:p14="http://schemas.microsoft.com/office/powerpoint/2010/main" val="2451169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43327D3-BD1C-4634-ADC6-289E69C610CF}" type="datetimeFigureOut">
              <a:rPr lang="en-GB" smtClean="0"/>
              <a:t>10/10/2018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CAB699-D372-4C77-8D44-3E3C49E159DE}" type="slidenum">
              <a:rPr lang="en-GB" smtClean="0"/>
              <a:t>‹#›</a:t>
            </a:fld>
            <a:endParaRPr lang="en-GB"/>
          </a:p>
        </p:txBody>
      </p:sp>
    </p:spTree>
    <p:extLst>
      <p:ext uri="{BB962C8B-B14F-4D97-AF65-F5344CB8AC3E}">
        <p14:creationId xmlns:p14="http://schemas.microsoft.com/office/powerpoint/2010/main" val="3313478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43327D3-BD1C-4634-ADC6-289E69C610CF}" type="datetimeFigureOut">
              <a:rPr lang="en-GB" smtClean="0"/>
              <a:t>10/10/2018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CAB699-D372-4C77-8D44-3E3C49E159DE}" type="slidenum">
              <a:rPr lang="en-GB" smtClean="0"/>
              <a:t>‹#›</a:t>
            </a:fld>
            <a:endParaRPr lang="en-GB"/>
          </a:p>
        </p:txBody>
      </p:sp>
    </p:spTree>
    <p:extLst>
      <p:ext uri="{BB962C8B-B14F-4D97-AF65-F5344CB8AC3E}">
        <p14:creationId xmlns:p14="http://schemas.microsoft.com/office/powerpoint/2010/main" val="228626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43327D3-BD1C-4634-ADC6-289E69C610CF}" type="datetimeFigureOut">
              <a:rPr lang="en-GB" smtClean="0"/>
              <a:t>10/10/2018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CAB699-D372-4C77-8D44-3E3C49E159DE}" type="slidenum">
              <a:rPr lang="en-GB" smtClean="0"/>
              <a:t>‹#›</a:t>
            </a:fld>
            <a:endParaRPr lang="en-GB"/>
          </a:p>
        </p:txBody>
      </p:sp>
    </p:spTree>
    <p:extLst>
      <p:ext uri="{BB962C8B-B14F-4D97-AF65-F5344CB8AC3E}">
        <p14:creationId xmlns:p14="http://schemas.microsoft.com/office/powerpoint/2010/main" val="4086192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3327D3-BD1C-4634-ADC6-289E69C610CF}" type="datetimeFigureOut">
              <a:rPr lang="en-GB" smtClean="0"/>
              <a:t>10/10/2018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CAB699-D372-4C77-8D44-3E3C49E159DE}" type="slidenum">
              <a:rPr lang="en-GB" smtClean="0"/>
              <a:t>‹#›</a:t>
            </a:fld>
            <a:endParaRPr lang="en-GB"/>
          </a:p>
        </p:txBody>
      </p:sp>
    </p:spTree>
    <p:extLst>
      <p:ext uri="{BB962C8B-B14F-4D97-AF65-F5344CB8AC3E}">
        <p14:creationId xmlns:p14="http://schemas.microsoft.com/office/powerpoint/2010/main" val="977640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3327D3-BD1C-4634-ADC6-289E69C610CF}" type="datetimeFigureOut">
              <a:rPr lang="en-GB" smtClean="0"/>
              <a:t>10/10/2018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CAB699-D372-4C77-8D44-3E3C49E159DE}" type="slidenum">
              <a:rPr lang="en-GB" smtClean="0"/>
              <a:t>‹#›</a:t>
            </a:fld>
            <a:endParaRPr lang="en-GB"/>
          </a:p>
        </p:txBody>
      </p:sp>
    </p:spTree>
    <p:extLst>
      <p:ext uri="{BB962C8B-B14F-4D97-AF65-F5344CB8AC3E}">
        <p14:creationId xmlns:p14="http://schemas.microsoft.com/office/powerpoint/2010/main" val="3217233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3327D3-BD1C-4634-ADC6-289E69C610CF}" type="datetimeFigureOut">
              <a:rPr lang="en-GB" smtClean="0"/>
              <a:t>10/10/2018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CAB699-D372-4C77-8D44-3E3C49E159DE}" type="slidenum">
              <a:rPr lang="en-GB" smtClean="0"/>
              <a:t>‹#›</a:t>
            </a:fld>
            <a:endParaRPr lang="en-GB"/>
          </a:p>
        </p:txBody>
      </p:sp>
    </p:spTree>
    <p:extLst>
      <p:ext uri="{BB962C8B-B14F-4D97-AF65-F5344CB8AC3E}">
        <p14:creationId xmlns:p14="http://schemas.microsoft.com/office/powerpoint/2010/main" val="421780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327D3-BD1C-4634-ADC6-289E69C610CF}" type="datetimeFigureOut">
              <a:rPr lang="en-GB" smtClean="0"/>
              <a:t>10/10/2018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CAB699-D372-4C77-8D44-3E3C49E159DE}" type="slidenum">
              <a:rPr lang="en-GB" smtClean="0"/>
              <a:t>‹#›</a:t>
            </a:fld>
            <a:endParaRPr lang="en-GB"/>
          </a:p>
        </p:txBody>
      </p:sp>
    </p:spTree>
    <p:extLst>
      <p:ext uri="{BB962C8B-B14F-4D97-AF65-F5344CB8AC3E}">
        <p14:creationId xmlns:p14="http://schemas.microsoft.com/office/powerpoint/2010/main" val="3102124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19171"/>
            <a:ext cx="9144000" cy="2387600"/>
          </a:xfrm>
        </p:spPr>
        <p:txBody>
          <a:bodyPr>
            <a:normAutofit fontScale="90000"/>
          </a:bodyPr>
          <a:lstStyle/>
          <a:p>
            <a:r>
              <a:rPr lang="en-GB" dirty="0"/>
              <a:t> Linking </a:t>
            </a:r>
            <a:r>
              <a:rPr lang="en-GB" dirty="0" err="1"/>
              <a:t>Fmsy</a:t>
            </a:r>
            <a:r>
              <a:rPr lang="en-GB" dirty="0"/>
              <a:t> to life-history parameters and ecosystem state</a:t>
            </a:r>
          </a:p>
        </p:txBody>
      </p:sp>
      <p:sp>
        <p:nvSpPr>
          <p:cNvPr id="3" name="Subtitle 2"/>
          <p:cNvSpPr>
            <a:spLocks noGrp="1"/>
          </p:cNvSpPr>
          <p:nvPr>
            <p:ph type="subTitle" idx="1"/>
          </p:nvPr>
        </p:nvSpPr>
        <p:spPr>
          <a:xfrm>
            <a:off x="1375719" y="3598448"/>
            <a:ext cx="9144000" cy="1655762"/>
          </a:xfrm>
        </p:spPr>
        <p:txBody>
          <a:bodyPr/>
          <a:lstStyle/>
          <a:p>
            <a:r>
              <a:rPr lang="en-GB" dirty="0" smtClean="0"/>
              <a:t>By John </a:t>
            </a:r>
            <a:r>
              <a:rPr lang="en-GB" dirty="0"/>
              <a:t>G. Pope; </a:t>
            </a:r>
            <a:r>
              <a:rPr lang="en-GB" dirty="0" err="1"/>
              <a:t>Erla</a:t>
            </a:r>
            <a:r>
              <a:rPr lang="en-GB" dirty="0"/>
              <a:t> </a:t>
            </a:r>
            <a:r>
              <a:rPr lang="en-GB" dirty="0" err="1"/>
              <a:t>Sturludóttir</a:t>
            </a:r>
            <a:r>
              <a:rPr lang="en-GB" dirty="0"/>
              <a:t>; Henrik </a:t>
            </a:r>
            <a:r>
              <a:rPr lang="en-GB" dirty="0" err="1"/>
              <a:t>Gislason</a:t>
            </a:r>
            <a:r>
              <a:rPr lang="en-GB" dirty="0"/>
              <a:t>; Michael </a:t>
            </a:r>
            <a:r>
              <a:rPr lang="en-GB" dirty="0" err="1"/>
              <a:t>Melnychuk</a:t>
            </a:r>
            <a:r>
              <a:rPr lang="en-GB" dirty="0"/>
              <a:t>; Henrik </a:t>
            </a:r>
            <a:r>
              <a:rPr lang="en-GB" dirty="0" err="1"/>
              <a:t>Sparholt</a:t>
            </a:r>
            <a:r>
              <a:rPr lang="en-GB" dirty="0"/>
              <a:t>; Gunnar Stefansson</a:t>
            </a:r>
          </a:p>
        </p:txBody>
      </p:sp>
      <p:grpSp>
        <p:nvGrpSpPr>
          <p:cNvPr id="7" name="Group 6"/>
          <p:cNvGrpSpPr>
            <a:grpSpLocks noChangeAspect="1"/>
          </p:cNvGrpSpPr>
          <p:nvPr/>
        </p:nvGrpSpPr>
        <p:grpSpPr>
          <a:xfrm>
            <a:off x="2769663" y="5090552"/>
            <a:ext cx="6336026" cy="1066800"/>
            <a:chOff x="912285" y="3141662"/>
            <a:chExt cx="10560048" cy="1778000"/>
          </a:xfrm>
        </p:grpSpPr>
        <p:pic>
          <p:nvPicPr>
            <p:cNvPr id="4" name="Picture 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00760" y="3429012"/>
              <a:ext cx="3108572" cy="10591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FISKBI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5133" y="3428992"/>
              <a:ext cx="1727200" cy="11216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licod03a"/>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12285" y="3141662"/>
              <a:ext cx="4368800" cy="1778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13419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This Suggests Changes to </a:t>
            </a:r>
            <a:r>
              <a:rPr lang="en-GB" dirty="0" smtClean="0">
                <a:solidFill>
                  <a:srgbClr val="FF0000"/>
                </a:solidFill>
              </a:rPr>
              <a:t>M=K*(</a:t>
            </a:r>
            <a:r>
              <a:rPr lang="en-GB" dirty="0"/>
              <a:t>L</a:t>
            </a:r>
            <a:r>
              <a:rPr lang="en-GB" baseline="-25000" dirty="0"/>
              <a:t>∞ </a:t>
            </a:r>
            <a:r>
              <a:rPr lang="en-GB" dirty="0" smtClean="0">
                <a:solidFill>
                  <a:srgbClr val="FF0000"/>
                </a:solidFill>
              </a:rPr>
              <a:t>/</a:t>
            </a:r>
            <a:r>
              <a:rPr lang="en-GB" dirty="0" smtClean="0">
                <a:solidFill>
                  <a:srgbClr val="FF0000"/>
                </a:solidFill>
              </a:rPr>
              <a:t>L)</a:t>
            </a:r>
            <a:r>
              <a:rPr lang="en-GB" baseline="30000" dirty="0" smtClean="0">
                <a:solidFill>
                  <a:srgbClr val="FF0000"/>
                </a:solidFill>
              </a:rPr>
              <a:t>1.5</a:t>
            </a:r>
            <a:r>
              <a:rPr lang="en-GB" dirty="0">
                <a:solidFill>
                  <a:srgbClr val="FF0000"/>
                </a:solidFill>
              </a:rPr>
              <a:t/>
            </a:r>
            <a:br>
              <a:rPr lang="en-GB" dirty="0">
                <a:solidFill>
                  <a:srgbClr val="FF0000"/>
                </a:solidFill>
              </a:rPr>
            </a:br>
            <a:endParaRPr lang="en-GB" dirty="0"/>
          </a:p>
        </p:txBody>
      </p:sp>
      <p:sp>
        <p:nvSpPr>
          <p:cNvPr id="3" name="Content Placeholder 2"/>
          <p:cNvSpPr>
            <a:spLocks noGrp="1"/>
          </p:cNvSpPr>
          <p:nvPr>
            <p:ph idx="1"/>
          </p:nvPr>
        </p:nvSpPr>
        <p:spPr/>
        <p:txBody>
          <a:bodyPr>
            <a:normAutofit fontScale="92500"/>
          </a:bodyPr>
          <a:lstStyle/>
          <a:p>
            <a:pPr marL="0" indent="0">
              <a:buNone/>
            </a:pPr>
            <a:r>
              <a:rPr lang="en-GB" sz="3600" dirty="0"/>
              <a:t>M</a:t>
            </a:r>
            <a:r>
              <a:rPr lang="en-GB" sz="3600" dirty="0" smtClean="0"/>
              <a:t>ore </a:t>
            </a:r>
            <a:r>
              <a:rPr lang="en-GB" sz="3600" dirty="0"/>
              <a:t>generally we could see the equation  in 3 parts</a:t>
            </a:r>
            <a:r>
              <a:rPr lang="en-GB" sz="3600" dirty="0" smtClean="0"/>
              <a:t>.</a:t>
            </a:r>
          </a:p>
          <a:p>
            <a:pPr marL="0" indent="0">
              <a:buNone/>
            </a:pPr>
            <a:endParaRPr lang="en-GB" sz="3600" dirty="0"/>
          </a:p>
          <a:p>
            <a:pPr marL="0" indent="0">
              <a:buNone/>
            </a:pPr>
            <a:r>
              <a:rPr lang="en-GB" sz="3600" dirty="0" smtClean="0"/>
              <a:t>              M</a:t>
            </a:r>
            <a:r>
              <a:rPr lang="en-GB" sz="3600" dirty="0"/>
              <a:t>= </a:t>
            </a:r>
            <a:r>
              <a:rPr lang="en-GB" sz="3600" dirty="0" err="1" smtClean="0">
                <a:solidFill>
                  <a:srgbClr val="00B0F0"/>
                </a:solidFill>
              </a:rPr>
              <a:t>Prefactor</a:t>
            </a:r>
            <a:r>
              <a:rPr lang="en-GB" sz="3600" dirty="0" smtClean="0">
                <a:solidFill>
                  <a:srgbClr val="00B0F0"/>
                </a:solidFill>
              </a:rPr>
              <a:t>(F)*</a:t>
            </a:r>
            <a:r>
              <a:rPr lang="en-GB" sz="3600" dirty="0" smtClean="0"/>
              <a:t> (</a:t>
            </a:r>
            <a:r>
              <a:rPr lang="en-GB" sz="3600" dirty="0"/>
              <a:t>K</a:t>
            </a:r>
            <a:r>
              <a:rPr lang="en-GB" sz="3600" dirty="0" smtClean="0"/>
              <a:t>*</a:t>
            </a:r>
            <a:r>
              <a:rPr lang="en-GB" sz="3600" dirty="0"/>
              <a:t> L</a:t>
            </a:r>
            <a:r>
              <a:rPr lang="en-GB" sz="3600" baseline="-25000" dirty="0"/>
              <a:t>∞ </a:t>
            </a:r>
            <a:r>
              <a:rPr lang="en-GB" sz="3600" baseline="30000" dirty="0" smtClean="0"/>
              <a:t>1.5 </a:t>
            </a:r>
            <a:r>
              <a:rPr lang="en-GB" sz="3600" dirty="0"/>
              <a:t>)*</a:t>
            </a:r>
            <a:r>
              <a:rPr lang="en-GB" sz="3600" dirty="0" smtClean="0">
                <a:solidFill>
                  <a:srgbClr val="FF0000"/>
                </a:solidFill>
              </a:rPr>
              <a:t>L</a:t>
            </a:r>
            <a:r>
              <a:rPr lang="en-GB" sz="3600" baseline="30000" dirty="0" smtClean="0">
                <a:solidFill>
                  <a:srgbClr val="FF0000"/>
                </a:solidFill>
              </a:rPr>
              <a:t>-Power(F)</a:t>
            </a:r>
            <a:endParaRPr lang="en-GB" sz="3600" baseline="30000" dirty="0">
              <a:solidFill>
                <a:srgbClr val="FF0000"/>
              </a:solidFill>
            </a:endParaRPr>
          </a:p>
          <a:p>
            <a:endParaRPr lang="en-GB" sz="3600" dirty="0" smtClean="0"/>
          </a:p>
          <a:p>
            <a:r>
              <a:rPr lang="en-GB" sz="3600" dirty="0" smtClean="0"/>
              <a:t>So both the </a:t>
            </a:r>
            <a:r>
              <a:rPr lang="en-GB" sz="3600" dirty="0" err="1">
                <a:solidFill>
                  <a:srgbClr val="00B0F0"/>
                </a:solidFill>
              </a:rPr>
              <a:t>P</a:t>
            </a:r>
            <a:r>
              <a:rPr lang="en-GB" sz="3600" dirty="0" err="1" smtClean="0">
                <a:solidFill>
                  <a:srgbClr val="00B0F0"/>
                </a:solidFill>
              </a:rPr>
              <a:t>refactor</a:t>
            </a:r>
            <a:r>
              <a:rPr lang="en-GB" sz="3600" dirty="0" smtClean="0"/>
              <a:t> and </a:t>
            </a:r>
            <a:r>
              <a:rPr lang="en-GB" sz="3600" dirty="0"/>
              <a:t>the </a:t>
            </a:r>
            <a:r>
              <a:rPr lang="en-GB" sz="3600" dirty="0" smtClean="0">
                <a:solidFill>
                  <a:srgbClr val="FF0000"/>
                </a:solidFill>
              </a:rPr>
              <a:t>Power of L </a:t>
            </a:r>
            <a:r>
              <a:rPr lang="en-GB" sz="3600" dirty="0" smtClean="0"/>
              <a:t>are functions of </a:t>
            </a:r>
            <a:r>
              <a:rPr lang="en-GB" sz="3600" dirty="0" smtClean="0">
                <a:solidFill>
                  <a:srgbClr val="FF0000"/>
                </a:solidFill>
              </a:rPr>
              <a:t>F</a:t>
            </a:r>
            <a:r>
              <a:rPr lang="en-GB" sz="3600" dirty="0" smtClean="0"/>
              <a:t>  and </a:t>
            </a:r>
            <a:r>
              <a:rPr lang="en-GB" sz="3600" dirty="0"/>
              <a:t>(K</a:t>
            </a:r>
            <a:r>
              <a:rPr lang="en-GB" sz="3600" dirty="0" smtClean="0"/>
              <a:t>*</a:t>
            </a:r>
            <a:r>
              <a:rPr lang="en-GB" sz="3600" dirty="0"/>
              <a:t> L</a:t>
            </a:r>
            <a:r>
              <a:rPr lang="en-GB" sz="3600" baseline="-25000" dirty="0"/>
              <a:t>∞ </a:t>
            </a:r>
            <a:r>
              <a:rPr lang="en-GB" sz="3600" baseline="30000" dirty="0" smtClean="0"/>
              <a:t>1.5 </a:t>
            </a:r>
            <a:r>
              <a:rPr lang="en-GB" sz="3600" dirty="0" smtClean="0"/>
              <a:t>) is a suitability term.</a:t>
            </a:r>
          </a:p>
          <a:p>
            <a:r>
              <a:rPr lang="en-GB" sz="3600" dirty="0" smtClean="0"/>
              <a:t>And the </a:t>
            </a:r>
            <a:r>
              <a:rPr lang="en-GB" sz="3600" dirty="0">
                <a:solidFill>
                  <a:srgbClr val="FF0000"/>
                </a:solidFill>
              </a:rPr>
              <a:t>Power of </a:t>
            </a:r>
            <a:r>
              <a:rPr lang="en-GB" sz="3600" dirty="0" smtClean="0">
                <a:solidFill>
                  <a:srgbClr val="FF0000"/>
                </a:solidFill>
              </a:rPr>
              <a:t>Length </a:t>
            </a:r>
            <a:r>
              <a:rPr lang="en-GB" sz="3600" dirty="0" smtClean="0"/>
              <a:t>gets </a:t>
            </a:r>
            <a:r>
              <a:rPr lang="en-GB" sz="3600" dirty="0"/>
              <a:t>more negative as F increases</a:t>
            </a:r>
            <a:br>
              <a:rPr lang="en-GB" sz="3600" dirty="0"/>
            </a:br>
            <a:endParaRPr lang="en-GB" sz="3600" dirty="0"/>
          </a:p>
        </p:txBody>
      </p:sp>
    </p:spTree>
    <p:extLst>
      <p:ext uri="{BB962C8B-B14F-4D97-AF65-F5344CB8AC3E}">
        <p14:creationId xmlns:p14="http://schemas.microsoft.com/office/powerpoint/2010/main" val="908028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
            </a:r>
            <a:br>
              <a:rPr lang="en-GB" sz="3200" dirty="0"/>
            </a:br>
            <a:r>
              <a:rPr lang="en-GB" sz="3200" dirty="0" smtClean="0"/>
              <a:t>Using the coexistence calculation of Gislason </a:t>
            </a:r>
            <a:r>
              <a:rPr lang="en-GB" sz="3200" i="1" dirty="0" smtClean="0"/>
              <a:t>et al.</a:t>
            </a:r>
            <a:r>
              <a:rPr lang="en-GB" sz="3200" dirty="0" smtClean="0"/>
              <a:t>(2008)</a:t>
            </a:r>
            <a:r>
              <a:rPr lang="en-GB" sz="3200" dirty="0"/>
              <a:t/>
            </a:r>
            <a:br>
              <a:rPr lang="en-GB" sz="3200" dirty="0"/>
            </a:br>
            <a:endParaRPr lang="en-GB" sz="3200" dirty="0"/>
          </a:p>
        </p:txBody>
      </p:sp>
      <p:sp>
        <p:nvSpPr>
          <p:cNvPr id="3" name="Content Placeholder 2"/>
          <p:cNvSpPr>
            <a:spLocks noGrp="1"/>
          </p:cNvSpPr>
          <p:nvPr>
            <p:ph idx="1"/>
          </p:nvPr>
        </p:nvSpPr>
        <p:spPr>
          <a:xfrm>
            <a:off x="766955" y="1689071"/>
            <a:ext cx="10515600" cy="4351338"/>
          </a:xfrm>
        </p:spPr>
        <p:txBody>
          <a:bodyPr>
            <a:normAutofit fontScale="92500" lnSpcReduction="10000"/>
          </a:bodyPr>
          <a:lstStyle/>
          <a:p>
            <a:r>
              <a:rPr lang="en-GB" dirty="0" smtClean="0"/>
              <a:t>While keeping the same suitability term of K*(</a:t>
            </a:r>
            <a:r>
              <a:rPr lang="en-GB" dirty="0"/>
              <a:t>L</a:t>
            </a:r>
            <a:r>
              <a:rPr lang="en-GB" baseline="-25000" dirty="0"/>
              <a:t>∞</a:t>
            </a:r>
            <a:r>
              <a:rPr lang="en-GB" dirty="0" smtClean="0"/>
              <a:t>)^</a:t>
            </a:r>
            <a:r>
              <a:rPr lang="en-GB" dirty="0"/>
              <a:t>1.5</a:t>
            </a:r>
            <a:br>
              <a:rPr lang="en-GB" dirty="0"/>
            </a:br>
            <a:r>
              <a:rPr lang="en-GB" dirty="0" smtClean="0"/>
              <a:t> </a:t>
            </a:r>
          </a:p>
          <a:p>
            <a:r>
              <a:rPr lang="en-GB" dirty="0" smtClean="0"/>
              <a:t>At different levels of Fishing Mortality Rate </a:t>
            </a:r>
            <a:r>
              <a:rPr lang="en-GB" dirty="0"/>
              <a:t>we </a:t>
            </a:r>
            <a:r>
              <a:rPr lang="en-GB" dirty="0" smtClean="0"/>
              <a:t>find.</a:t>
            </a:r>
            <a:endParaRPr lang="en-GB" dirty="0"/>
          </a:p>
          <a:p>
            <a:endParaRPr lang="en-GB" dirty="0" smtClean="0"/>
          </a:p>
          <a:p>
            <a:endParaRPr lang="en-GB" dirty="0"/>
          </a:p>
          <a:p>
            <a:endParaRPr lang="en-GB" dirty="0" smtClean="0"/>
          </a:p>
          <a:p>
            <a:endParaRPr lang="en-GB" dirty="0"/>
          </a:p>
          <a:p>
            <a:endParaRPr lang="en-GB" dirty="0" smtClean="0"/>
          </a:p>
          <a:p>
            <a:r>
              <a:rPr lang="en-GB" dirty="0" smtClean="0"/>
              <a:t>Note the </a:t>
            </a:r>
            <a:r>
              <a:rPr lang="en-GB" dirty="0" err="1" smtClean="0"/>
              <a:t>prefactor</a:t>
            </a:r>
            <a:r>
              <a:rPr lang="en-GB" dirty="0" smtClean="0"/>
              <a:t> gets smaller and the power of L more negative as F gets bigger.</a:t>
            </a:r>
            <a:endParaRPr lang="en-GB" dirty="0"/>
          </a:p>
        </p:txBody>
      </p:sp>
      <p:graphicFrame>
        <p:nvGraphicFramePr>
          <p:cNvPr id="6" name="Object 5"/>
          <p:cNvGraphicFramePr>
            <a:graphicFrameLocks noChangeAspect="1"/>
          </p:cNvGraphicFramePr>
          <p:nvPr>
            <p:extLst>
              <p:ext uri="{D42A27DB-BD31-4B8C-83A1-F6EECF244321}">
                <p14:modId xmlns:p14="http://schemas.microsoft.com/office/powerpoint/2010/main" val="2260150941"/>
              </p:ext>
            </p:extLst>
          </p:nvPr>
        </p:nvGraphicFramePr>
        <p:xfrm>
          <a:off x="1820864" y="3232151"/>
          <a:ext cx="6833610" cy="1620934"/>
        </p:xfrm>
        <a:graphic>
          <a:graphicData uri="http://schemas.openxmlformats.org/presentationml/2006/ole">
            <mc:AlternateContent xmlns:mc="http://schemas.openxmlformats.org/markup-compatibility/2006">
              <mc:Choice xmlns:v="urn:schemas-microsoft-com:vml" Requires="v">
                <p:oleObj spid="_x0000_s2097" name="Worksheet" r:id="rId3" imgW="2447945" imgH="581040" progId="Excel.Sheet.12">
                  <p:embed/>
                </p:oleObj>
              </mc:Choice>
              <mc:Fallback>
                <p:oleObj name="Worksheet" r:id="rId3" imgW="2447945" imgH="581040" progId="Excel.Sheet.12">
                  <p:embed/>
                  <p:pic>
                    <p:nvPicPr>
                      <p:cNvPr id="0" name=""/>
                      <p:cNvPicPr/>
                      <p:nvPr/>
                    </p:nvPicPr>
                    <p:blipFill>
                      <a:blip r:embed="rId4"/>
                      <a:stretch>
                        <a:fillRect/>
                      </a:stretch>
                    </p:blipFill>
                    <p:spPr>
                      <a:xfrm>
                        <a:off x="1820864" y="3232151"/>
                        <a:ext cx="6833610" cy="1620934"/>
                      </a:xfrm>
                      <a:prstGeom prst="rect">
                        <a:avLst/>
                      </a:prstGeom>
                    </p:spPr>
                  </p:pic>
                </p:oleObj>
              </mc:Fallback>
            </mc:AlternateContent>
          </a:graphicData>
        </a:graphic>
      </p:graphicFrame>
    </p:spTree>
    <p:extLst>
      <p:ext uri="{BB962C8B-B14F-4D97-AF65-F5344CB8AC3E}">
        <p14:creationId xmlns:p14="http://schemas.microsoft.com/office/powerpoint/2010/main" val="1292460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505" y="823047"/>
            <a:ext cx="10515600" cy="1325563"/>
          </a:xfrm>
        </p:spPr>
        <p:txBody>
          <a:bodyPr>
            <a:normAutofit fontScale="90000"/>
          </a:bodyPr>
          <a:lstStyle/>
          <a:p>
            <a:r>
              <a:rPr lang="en-GB" dirty="0" smtClean="0"/>
              <a:t>We can also make a version of the Pope et al 2006 model with suitability that follows this rule. Using this, M get lower as F get bigger. </a:t>
            </a:r>
            <a:endParaRPr lang="en-GB" dirty="0"/>
          </a:p>
        </p:txBody>
      </p:sp>
      <p:pic>
        <p:nvPicPr>
          <p:cNvPr id="2" name="Picture 1"/>
          <p:cNvPicPr>
            <a:picLocks noChangeAspect="1"/>
          </p:cNvPicPr>
          <p:nvPr/>
        </p:nvPicPr>
        <p:blipFill>
          <a:blip r:embed="rId2"/>
          <a:stretch>
            <a:fillRect/>
          </a:stretch>
        </p:blipFill>
        <p:spPr>
          <a:xfrm>
            <a:off x="4588681" y="2383387"/>
            <a:ext cx="6695424" cy="3981063"/>
          </a:xfrm>
          <a:prstGeom prst="rect">
            <a:avLst/>
          </a:prstGeom>
        </p:spPr>
      </p:pic>
      <p:sp>
        <p:nvSpPr>
          <p:cNvPr id="3" name="TextBox 2"/>
          <p:cNvSpPr txBox="1"/>
          <p:nvPr/>
        </p:nvSpPr>
        <p:spPr>
          <a:xfrm>
            <a:off x="1000897" y="3040484"/>
            <a:ext cx="2879125" cy="2677656"/>
          </a:xfrm>
          <a:prstGeom prst="rect">
            <a:avLst/>
          </a:prstGeom>
          <a:noFill/>
        </p:spPr>
        <p:txBody>
          <a:bodyPr wrap="square" rtlCol="0">
            <a:spAutoFit/>
          </a:bodyPr>
          <a:lstStyle/>
          <a:p>
            <a:r>
              <a:rPr lang="en-GB" sz="2800" dirty="0" smtClean="0"/>
              <a:t>Figure shows results for </a:t>
            </a:r>
          </a:p>
          <a:p>
            <a:r>
              <a:rPr lang="en-GB" sz="2800" dirty="0" smtClean="0"/>
              <a:t>L</a:t>
            </a:r>
            <a:r>
              <a:rPr lang="en-GB" sz="2800" baseline="-25000" dirty="0"/>
              <a:t>∞ </a:t>
            </a:r>
            <a:r>
              <a:rPr lang="en-GB" sz="2800" dirty="0" smtClean="0"/>
              <a:t>=130cm.</a:t>
            </a:r>
          </a:p>
          <a:p>
            <a:endParaRPr lang="en-GB" sz="2800" dirty="0"/>
          </a:p>
          <a:p>
            <a:r>
              <a:rPr lang="en-GB" sz="2800" dirty="0" smtClean="0"/>
              <a:t>Other L</a:t>
            </a:r>
            <a:r>
              <a:rPr lang="en-GB" sz="2800" baseline="-25000" dirty="0" smtClean="0"/>
              <a:t>∞</a:t>
            </a:r>
            <a:r>
              <a:rPr lang="en-GB" sz="2800" dirty="0" smtClean="0"/>
              <a:t>’s match this at lower levels</a:t>
            </a:r>
            <a:endParaRPr lang="en-GB" sz="2800" dirty="0"/>
          </a:p>
        </p:txBody>
      </p:sp>
    </p:spTree>
    <p:extLst>
      <p:ext uri="{BB962C8B-B14F-4D97-AF65-F5344CB8AC3E}">
        <p14:creationId xmlns:p14="http://schemas.microsoft.com/office/powerpoint/2010/main" val="175830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It is easy enough to calculate Yield per Recruit with such a formula for M for different powers of L.</a:t>
            </a:r>
            <a:endParaRPr lang="en-GB" dirty="0"/>
          </a:p>
        </p:txBody>
      </p:sp>
      <p:sp>
        <p:nvSpPr>
          <p:cNvPr id="5" name="TextBox 4"/>
          <p:cNvSpPr txBox="1"/>
          <p:nvPr/>
        </p:nvSpPr>
        <p:spPr>
          <a:xfrm>
            <a:off x="427750" y="4549418"/>
            <a:ext cx="5668250" cy="1569660"/>
          </a:xfrm>
          <a:prstGeom prst="rect">
            <a:avLst/>
          </a:prstGeom>
          <a:noFill/>
        </p:spPr>
        <p:txBody>
          <a:bodyPr wrap="square" rtlCol="0">
            <a:spAutoFit/>
          </a:bodyPr>
          <a:lstStyle/>
          <a:p>
            <a:r>
              <a:rPr lang="en-GB" sz="3200" dirty="0" smtClean="0"/>
              <a:t>But the question remains.  How to link the </a:t>
            </a:r>
            <a:r>
              <a:rPr lang="en-GB" sz="3200" dirty="0" err="1" smtClean="0"/>
              <a:t>Prefactor</a:t>
            </a:r>
            <a:r>
              <a:rPr lang="en-GB" sz="3200" dirty="0" smtClean="0"/>
              <a:t> and Power of L to Fishing Mortality?</a:t>
            </a:r>
            <a:endParaRPr lang="en-GB" sz="3200" dirty="0"/>
          </a:p>
        </p:txBody>
      </p:sp>
      <p:pic>
        <p:nvPicPr>
          <p:cNvPr id="10" name="Picture 9"/>
          <p:cNvPicPr>
            <a:picLocks noChangeAspect="1"/>
          </p:cNvPicPr>
          <p:nvPr/>
        </p:nvPicPr>
        <p:blipFill>
          <a:blip r:embed="rId2"/>
          <a:stretch>
            <a:fillRect/>
          </a:stretch>
        </p:blipFill>
        <p:spPr>
          <a:xfrm>
            <a:off x="838200" y="1755340"/>
            <a:ext cx="4165441" cy="2802605"/>
          </a:xfrm>
          <a:prstGeom prst="rect">
            <a:avLst/>
          </a:prstGeom>
        </p:spPr>
      </p:pic>
      <p:pic>
        <p:nvPicPr>
          <p:cNvPr id="11" name="Picture 10"/>
          <p:cNvPicPr>
            <a:picLocks noChangeAspect="1"/>
          </p:cNvPicPr>
          <p:nvPr/>
        </p:nvPicPr>
        <p:blipFill>
          <a:blip r:embed="rId3"/>
          <a:stretch>
            <a:fillRect/>
          </a:stretch>
        </p:blipFill>
        <p:spPr>
          <a:xfrm>
            <a:off x="6250470" y="2698230"/>
            <a:ext cx="4397417" cy="2958684"/>
          </a:xfrm>
          <a:prstGeom prst="rect">
            <a:avLst/>
          </a:prstGeom>
        </p:spPr>
      </p:pic>
    </p:spTree>
    <p:extLst>
      <p:ext uri="{BB962C8B-B14F-4D97-AF65-F5344CB8AC3E}">
        <p14:creationId xmlns:p14="http://schemas.microsoft.com/office/powerpoint/2010/main" val="3762485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So How to go forward to </a:t>
            </a:r>
            <a:r>
              <a:rPr lang="en-GB" dirty="0" err="1" smtClean="0">
                <a:solidFill>
                  <a:srgbClr val="FF0000"/>
                </a:solidFill>
              </a:rPr>
              <a:t>Fmsy</a:t>
            </a:r>
            <a:r>
              <a:rPr lang="en-GB" dirty="0" smtClean="0">
                <a:solidFill>
                  <a:srgbClr val="FF0000"/>
                </a:solidFill>
              </a:rPr>
              <a:t>?</a:t>
            </a:r>
            <a:endParaRPr lang="en-GB" dirty="0">
              <a:solidFill>
                <a:srgbClr val="FF0000"/>
              </a:solidFill>
            </a:endParaRPr>
          </a:p>
        </p:txBody>
      </p:sp>
      <p:sp>
        <p:nvSpPr>
          <p:cNvPr id="3" name="Content Placeholder 2"/>
          <p:cNvSpPr>
            <a:spLocks noGrp="1"/>
          </p:cNvSpPr>
          <p:nvPr>
            <p:ph idx="1"/>
          </p:nvPr>
        </p:nvSpPr>
        <p:spPr>
          <a:xfrm>
            <a:off x="838200" y="1445741"/>
            <a:ext cx="10515600" cy="4731222"/>
          </a:xfrm>
        </p:spPr>
        <p:txBody>
          <a:bodyPr>
            <a:normAutofit fontScale="92500"/>
          </a:bodyPr>
          <a:lstStyle/>
          <a:p>
            <a:pPr marL="0" indent="0">
              <a:buNone/>
            </a:pPr>
            <a:r>
              <a:rPr lang="en-GB" dirty="0" smtClean="0"/>
              <a:t>Size Spectrum theory </a:t>
            </a:r>
            <a:r>
              <a:rPr lang="en-GB" dirty="0"/>
              <a:t>suggests </a:t>
            </a:r>
            <a:endParaRPr lang="en-GB" dirty="0" smtClean="0"/>
          </a:p>
          <a:p>
            <a:r>
              <a:rPr lang="en-GB" dirty="0" smtClean="0"/>
              <a:t>M </a:t>
            </a:r>
            <a:r>
              <a:rPr lang="en-GB" dirty="0"/>
              <a:t>scales as L</a:t>
            </a:r>
            <a:r>
              <a:rPr lang="en-GB" dirty="0" smtClean="0"/>
              <a:t>^(Constant+</a:t>
            </a:r>
            <a:r>
              <a:rPr lang="el-GR" dirty="0" smtClean="0"/>
              <a:t>β</a:t>
            </a:r>
            <a:r>
              <a:rPr lang="en-GB" dirty="0"/>
              <a:t>) </a:t>
            </a:r>
            <a:r>
              <a:rPr lang="en-GB" dirty="0" smtClean="0"/>
              <a:t>where </a:t>
            </a:r>
            <a:r>
              <a:rPr lang="el-GR" dirty="0">
                <a:solidFill>
                  <a:srgbClr val="FF0000"/>
                </a:solidFill>
              </a:rPr>
              <a:t>β</a:t>
            </a:r>
            <a:r>
              <a:rPr lang="en-GB" dirty="0">
                <a:solidFill>
                  <a:srgbClr val="FF0000"/>
                </a:solidFill>
              </a:rPr>
              <a:t> is the </a:t>
            </a:r>
            <a:r>
              <a:rPr lang="en-GB" dirty="0" smtClean="0">
                <a:solidFill>
                  <a:srgbClr val="FF0000"/>
                </a:solidFill>
              </a:rPr>
              <a:t>(negative) slope </a:t>
            </a:r>
            <a:r>
              <a:rPr lang="en-GB" dirty="0">
                <a:solidFill>
                  <a:srgbClr val="FF0000"/>
                </a:solidFill>
              </a:rPr>
              <a:t>of the </a:t>
            </a:r>
            <a:r>
              <a:rPr lang="en-GB" dirty="0">
                <a:solidFill>
                  <a:srgbClr val="FF0000"/>
                </a:solidFill>
              </a:rPr>
              <a:t>size spectrum </a:t>
            </a:r>
            <a:r>
              <a:rPr lang="en-GB" dirty="0" smtClean="0"/>
              <a:t>of ln </a:t>
            </a:r>
            <a:r>
              <a:rPr lang="en-GB" dirty="0"/>
              <a:t>numbers on ln </a:t>
            </a:r>
            <a:r>
              <a:rPr lang="en-GB" dirty="0" smtClean="0"/>
              <a:t>length.</a:t>
            </a:r>
          </a:p>
          <a:p>
            <a:r>
              <a:rPr lang="en-GB" dirty="0" smtClean="0"/>
              <a:t>Models show </a:t>
            </a:r>
            <a:r>
              <a:rPr lang="el-GR" dirty="0" smtClean="0">
                <a:solidFill>
                  <a:srgbClr val="FF0000"/>
                </a:solidFill>
              </a:rPr>
              <a:t>β</a:t>
            </a:r>
            <a:r>
              <a:rPr lang="en-GB" dirty="0" smtClean="0">
                <a:solidFill>
                  <a:srgbClr val="FF0000"/>
                </a:solidFill>
              </a:rPr>
              <a:t> </a:t>
            </a:r>
            <a:r>
              <a:rPr lang="en-GB" dirty="0">
                <a:solidFill>
                  <a:srgbClr val="FF0000"/>
                </a:solidFill>
              </a:rPr>
              <a:t>gets more negative as F increases</a:t>
            </a:r>
            <a:r>
              <a:rPr lang="en-GB" dirty="0" smtClean="0">
                <a:solidFill>
                  <a:srgbClr val="FF0000"/>
                </a:solidFill>
              </a:rPr>
              <a:t>. </a:t>
            </a:r>
          </a:p>
          <a:p>
            <a:r>
              <a:rPr lang="en-GB" dirty="0" smtClean="0"/>
              <a:t>Moreover models suggests  </a:t>
            </a:r>
            <a:r>
              <a:rPr lang="el-GR" dirty="0">
                <a:solidFill>
                  <a:srgbClr val="FF0000"/>
                </a:solidFill>
              </a:rPr>
              <a:t>β</a:t>
            </a:r>
            <a:r>
              <a:rPr lang="en-GB" dirty="0">
                <a:solidFill>
                  <a:srgbClr val="FF0000"/>
                </a:solidFill>
              </a:rPr>
              <a:t> </a:t>
            </a:r>
            <a:r>
              <a:rPr lang="en-GB" dirty="0" smtClean="0">
                <a:solidFill>
                  <a:srgbClr val="FF0000"/>
                </a:solidFill>
              </a:rPr>
              <a:t>change only slowly as F changes.</a:t>
            </a:r>
          </a:p>
          <a:p>
            <a:r>
              <a:rPr lang="en-GB" dirty="0" smtClean="0"/>
              <a:t>Thus the </a:t>
            </a:r>
            <a:r>
              <a:rPr lang="en-GB" dirty="0" smtClean="0">
                <a:solidFill>
                  <a:srgbClr val="FF0000"/>
                </a:solidFill>
              </a:rPr>
              <a:t>observed </a:t>
            </a:r>
            <a:r>
              <a:rPr lang="en-GB" dirty="0">
                <a:solidFill>
                  <a:srgbClr val="FF0000"/>
                </a:solidFill>
              </a:rPr>
              <a:t> </a:t>
            </a:r>
            <a:r>
              <a:rPr lang="en-GB" dirty="0" smtClean="0">
                <a:solidFill>
                  <a:srgbClr val="FF0000"/>
                </a:solidFill>
              </a:rPr>
              <a:t>spectra from surveys </a:t>
            </a:r>
            <a:r>
              <a:rPr lang="en-GB" dirty="0" smtClean="0"/>
              <a:t>could be used to estimate the current </a:t>
            </a:r>
            <a:r>
              <a:rPr lang="en-GB" dirty="0" err="1" smtClean="0">
                <a:solidFill>
                  <a:srgbClr val="FF0000"/>
                </a:solidFill>
              </a:rPr>
              <a:t>Prefactor</a:t>
            </a:r>
            <a:r>
              <a:rPr lang="en-GB" dirty="0" smtClean="0">
                <a:solidFill>
                  <a:srgbClr val="FF0000"/>
                </a:solidFill>
              </a:rPr>
              <a:t> and L power </a:t>
            </a:r>
            <a:r>
              <a:rPr lang="en-GB" dirty="0" smtClean="0"/>
              <a:t>and these </a:t>
            </a:r>
            <a:r>
              <a:rPr lang="en-GB" dirty="0" smtClean="0">
                <a:solidFill>
                  <a:srgbClr val="FF0000"/>
                </a:solidFill>
              </a:rPr>
              <a:t>should persist </a:t>
            </a:r>
            <a:r>
              <a:rPr lang="en-GB" dirty="0" smtClean="0"/>
              <a:t>for a while.</a:t>
            </a:r>
          </a:p>
          <a:p>
            <a:r>
              <a:rPr lang="en-GB" dirty="0" smtClean="0"/>
              <a:t>Such an approach to estimating M and hence </a:t>
            </a:r>
            <a:r>
              <a:rPr lang="en-GB" dirty="0" err="1" smtClean="0"/>
              <a:t>Fmsy</a:t>
            </a:r>
            <a:r>
              <a:rPr lang="en-GB" dirty="0" smtClean="0"/>
              <a:t> might be less biased than single species models and be less variable than Multispecies Models. </a:t>
            </a:r>
          </a:p>
          <a:p>
            <a:r>
              <a:rPr lang="en-GB" dirty="0" smtClean="0"/>
              <a:t>But how best to do this is a </a:t>
            </a:r>
            <a:r>
              <a:rPr lang="en-GB" dirty="0" smtClean="0">
                <a:solidFill>
                  <a:srgbClr val="FF0000"/>
                </a:solidFill>
              </a:rPr>
              <a:t>work in progress</a:t>
            </a:r>
            <a:r>
              <a:rPr lang="en-GB" dirty="0">
                <a:solidFill>
                  <a:srgbClr val="FF0000"/>
                </a:solidFill>
              </a:rPr>
              <a:t>!</a:t>
            </a:r>
          </a:p>
          <a:p>
            <a:endParaRPr lang="en-GB" dirty="0">
              <a:solidFill>
                <a:srgbClr val="FF0000"/>
              </a:solidFill>
            </a:endParaRPr>
          </a:p>
        </p:txBody>
      </p:sp>
    </p:spTree>
    <p:extLst>
      <p:ext uri="{BB962C8B-B14F-4D97-AF65-F5344CB8AC3E}">
        <p14:creationId xmlns:p14="http://schemas.microsoft.com/office/powerpoint/2010/main" val="2641146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
            </a:r>
            <a:br>
              <a:rPr lang="en-GB" dirty="0"/>
            </a:br>
            <a:endParaRPr lang="en-GB" dirty="0"/>
          </a:p>
        </p:txBody>
      </p:sp>
      <p:sp>
        <p:nvSpPr>
          <p:cNvPr id="3" name="Content Placeholder 2"/>
          <p:cNvSpPr>
            <a:spLocks noGrp="1"/>
          </p:cNvSpPr>
          <p:nvPr>
            <p:ph idx="1"/>
          </p:nvPr>
        </p:nvSpPr>
        <p:spPr/>
        <p:txBody>
          <a:bodyPr>
            <a:normAutofit/>
          </a:bodyPr>
          <a:lstStyle/>
          <a:p>
            <a:r>
              <a:rPr lang="en-GB" sz="4800" dirty="0" smtClean="0"/>
              <a:t>Thanks</a:t>
            </a:r>
          </a:p>
          <a:p>
            <a:endParaRPr lang="en-GB" sz="4800" dirty="0"/>
          </a:p>
          <a:p>
            <a:r>
              <a:rPr lang="en-GB" sz="4800" dirty="0" smtClean="0"/>
              <a:t>That’s All Folks</a:t>
            </a:r>
            <a:endParaRPr lang="en-GB" sz="4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700" y="1099128"/>
            <a:ext cx="3261165" cy="4770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5"/>
          <p:cNvSpPr txBox="1">
            <a:spLocks noChangeArrowheads="1"/>
          </p:cNvSpPr>
          <p:nvPr/>
        </p:nvSpPr>
        <p:spPr bwMode="auto">
          <a:xfrm>
            <a:off x="7358858" y="6092825"/>
            <a:ext cx="27368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a-DK" altLang="da-DK" sz="1200" dirty="0"/>
              <a:t>"The Admiral" Guiseppe Arcimboldo </a:t>
            </a:r>
          </a:p>
        </p:txBody>
      </p:sp>
    </p:spTree>
    <p:extLst>
      <p:ext uri="{BB962C8B-B14F-4D97-AF65-F5344CB8AC3E}">
        <p14:creationId xmlns:p14="http://schemas.microsoft.com/office/powerpoint/2010/main" val="286658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1)">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The Problem</a:t>
            </a:r>
            <a:endParaRPr lang="en-GB" dirty="0">
              <a:solidFill>
                <a:srgbClr val="FF0000"/>
              </a:solidFill>
            </a:endParaRPr>
          </a:p>
        </p:txBody>
      </p:sp>
      <p:sp>
        <p:nvSpPr>
          <p:cNvPr id="3" name="Content Placeholder 2"/>
          <p:cNvSpPr>
            <a:spLocks noGrp="1"/>
          </p:cNvSpPr>
          <p:nvPr>
            <p:ph idx="1"/>
          </p:nvPr>
        </p:nvSpPr>
        <p:spPr/>
        <p:txBody>
          <a:bodyPr/>
          <a:lstStyle/>
          <a:p>
            <a:r>
              <a:rPr lang="en-GB" dirty="0" smtClean="0"/>
              <a:t>Multispecies Models suggest that </a:t>
            </a:r>
            <a:r>
              <a:rPr lang="en-GB" dirty="0" smtClean="0">
                <a:solidFill>
                  <a:srgbClr val="FF0000"/>
                </a:solidFill>
              </a:rPr>
              <a:t>Single Species </a:t>
            </a:r>
            <a:r>
              <a:rPr lang="en-GB" dirty="0" err="1" smtClean="0">
                <a:solidFill>
                  <a:srgbClr val="FF0000"/>
                </a:solidFill>
              </a:rPr>
              <a:t>Fmsy’s</a:t>
            </a:r>
            <a:r>
              <a:rPr lang="en-GB" dirty="0" smtClean="0">
                <a:solidFill>
                  <a:srgbClr val="FF0000"/>
                </a:solidFill>
              </a:rPr>
              <a:t> </a:t>
            </a:r>
            <a:r>
              <a:rPr lang="en-GB" dirty="0" smtClean="0">
                <a:solidFill>
                  <a:srgbClr val="FF0000"/>
                </a:solidFill>
              </a:rPr>
              <a:t>often are </a:t>
            </a:r>
            <a:r>
              <a:rPr lang="en-GB" dirty="0">
                <a:solidFill>
                  <a:srgbClr val="FF0000"/>
                </a:solidFill>
              </a:rPr>
              <a:t>low</a:t>
            </a:r>
            <a:r>
              <a:rPr lang="en-GB" dirty="0" smtClean="0">
                <a:solidFill>
                  <a:srgbClr val="FF0000"/>
                </a:solidFill>
              </a:rPr>
              <a:t>.</a:t>
            </a:r>
          </a:p>
          <a:p>
            <a:r>
              <a:rPr lang="en-GB" dirty="0" smtClean="0"/>
              <a:t>For Example - Pope </a:t>
            </a:r>
            <a:r>
              <a:rPr lang="en-GB" i="1" dirty="0" smtClean="0"/>
              <a:t>et al. </a:t>
            </a:r>
            <a:r>
              <a:rPr lang="en-GB" dirty="0" smtClean="0"/>
              <a:t>2018 fitted 4 multispecies models to North Sea, 3 to Baltic and 2 to Icelandic fish stocks. </a:t>
            </a:r>
          </a:p>
          <a:p>
            <a:r>
              <a:rPr lang="en-GB" dirty="0" smtClean="0">
                <a:solidFill>
                  <a:srgbClr val="FF0000"/>
                </a:solidFill>
              </a:rPr>
              <a:t>Over all these models -Increasing fishing mortality on a species would increase its yield in 78% of cases.</a:t>
            </a:r>
          </a:p>
          <a:p>
            <a:r>
              <a:rPr lang="en-GB" dirty="0" smtClean="0"/>
              <a:t>However, they also find </a:t>
            </a:r>
            <a:r>
              <a:rPr lang="en-GB" dirty="0" smtClean="0">
                <a:solidFill>
                  <a:srgbClr val="FF0000"/>
                </a:solidFill>
              </a:rPr>
              <a:t>inter-model  variation </a:t>
            </a:r>
            <a:r>
              <a:rPr lang="en-GB" dirty="0" smtClean="0"/>
              <a:t>in predicted yield.</a:t>
            </a:r>
          </a:p>
          <a:p>
            <a:r>
              <a:rPr lang="en-GB" dirty="0" smtClean="0"/>
              <a:t>So </a:t>
            </a:r>
            <a:r>
              <a:rPr lang="en-GB" dirty="0" smtClean="0">
                <a:solidFill>
                  <a:srgbClr val="FF0000"/>
                </a:solidFill>
              </a:rPr>
              <a:t>SS models </a:t>
            </a:r>
            <a:r>
              <a:rPr lang="en-GB" dirty="0" smtClean="0"/>
              <a:t>are</a:t>
            </a:r>
            <a:r>
              <a:rPr lang="en-GB" dirty="0" smtClean="0">
                <a:solidFill>
                  <a:srgbClr val="FF0000"/>
                </a:solidFill>
              </a:rPr>
              <a:t> Biased </a:t>
            </a:r>
            <a:r>
              <a:rPr lang="en-GB" dirty="0" smtClean="0"/>
              <a:t>but</a:t>
            </a:r>
            <a:r>
              <a:rPr lang="en-GB" dirty="0" smtClean="0">
                <a:solidFill>
                  <a:srgbClr val="FF0000"/>
                </a:solidFill>
              </a:rPr>
              <a:t> MS models </a:t>
            </a:r>
            <a:r>
              <a:rPr lang="en-GB" dirty="0" smtClean="0"/>
              <a:t>are </a:t>
            </a:r>
            <a:r>
              <a:rPr lang="en-GB" dirty="0" smtClean="0">
                <a:solidFill>
                  <a:srgbClr val="FF0000"/>
                </a:solidFill>
              </a:rPr>
              <a:t>Variable.</a:t>
            </a:r>
          </a:p>
          <a:p>
            <a:r>
              <a:rPr lang="en-GB" dirty="0" smtClean="0">
                <a:solidFill>
                  <a:srgbClr val="FF0000"/>
                </a:solidFill>
              </a:rPr>
              <a:t>Life history parameters have a long history in MSY studies.</a:t>
            </a:r>
          </a:p>
          <a:p>
            <a:r>
              <a:rPr lang="en-GB" dirty="0" smtClean="0">
                <a:solidFill>
                  <a:srgbClr val="FF0000"/>
                </a:solidFill>
              </a:rPr>
              <a:t>Could linking life history parameters to the ecosystem state help?</a:t>
            </a:r>
            <a:endParaRPr lang="en-GB" dirty="0">
              <a:solidFill>
                <a:srgbClr val="FF0000"/>
              </a:solidFill>
            </a:endParaRPr>
          </a:p>
        </p:txBody>
      </p:sp>
    </p:spTree>
    <p:extLst>
      <p:ext uri="{BB962C8B-B14F-4D97-AF65-F5344CB8AC3E}">
        <p14:creationId xmlns:p14="http://schemas.microsoft.com/office/powerpoint/2010/main" val="3129683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11201" y="541050"/>
            <a:ext cx="10880436" cy="1143000"/>
          </a:xfrm>
        </p:spPr>
        <p:txBody>
          <a:bodyPr>
            <a:normAutofit fontScale="90000"/>
          </a:bodyPr>
          <a:lstStyle/>
          <a:p>
            <a:pPr algn="ctr"/>
            <a:r>
              <a:rPr lang="da-DK" altLang="en-US" sz="4000" dirty="0" smtClean="0">
                <a:solidFill>
                  <a:srgbClr val="FF0000"/>
                </a:solidFill>
              </a:rPr>
              <a:t>Some Clues: </a:t>
            </a:r>
            <a:r>
              <a:rPr lang="da-DK" altLang="en-US" sz="4000" dirty="0">
                <a:solidFill>
                  <a:srgbClr val="FF0000"/>
                </a:solidFill>
              </a:rPr>
              <a:t>Coexistence and the scaling of recruitment </a:t>
            </a:r>
            <a:r>
              <a:rPr lang="da-DK" altLang="en-US" sz="2700" dirty="0" smtClean="0"/>
              <a:t>(Pope </a:t>
            </a:r>
            <a:r>
              <a:rPr lang="da-DK" altLang="en-US" sz="2700" dirty="0"/>
              <a:t>et al.(2006) and Hall et al.(2006) </a:t>
            </a:r>
            <a:r>
              <a:rPr lang="da-DK" altLang="en-US" sz="2700" dirty="0" smtClean="0"/>
              <a:t>)</a:t>
            </a:r>
            <a:r>
              <a:rPr lang="da-DK" altLang="en-US" sz="4000" dirty="0"/>
              <a:t/>
            </a:r>
            <a:br>
              <a:rPr lang="da-DK" altLang="en-US" sz="4000" dirty="0"/>
            </a:br>
            <a:endParaRPr lang="da-DK" altLang="en-US" sz="4000" dirty="0"/>
          </a:p>
        </p:txBody>
      </p:sp>
      <p:sp>
        <p:nvSpPr>
          <p:cNvPr id="3075" name="Rectangle 3"/>
          <p:cNvSpPr>
            <a:spLocks noGrp="1" noChangeArrowheads="1"/>
          </p:cNvSpPr>
          <p:nvPr>
            <p:ph type="body" idx="1"/>
          </p:nvPr>
        </p:nvSpPr>
        <p:spPr>
          <a:xfrm>
            <a:off x="815546" y="1878227"/>
            <a:ext cx="10280822" cy="4473146"/>
          </a:xfrm>
        </p:spPr>
        <p:txBody>
          <a:bodyPr>
            <a:normAutofit/>
          </a:bodyPr>
          <a:lstStyle/>
          <a:p>
            <a:r>
              <a:rPr lang="da-DK" altLang="en-US" sz="3200" dirty="0" smtClean="0"/>
              <a:t>Size-based </a:t>
            </a:r>
            <a:r>
              <a:rPr lang="da-DK" altLang="en-US" sz="3200" dirty="0"/>
              <a:t>multispecies models of the North Sea and Georges </a:t>
            </a:r>
            <a:r>
              <a:rPr lang="da-DK" altLang="en-US" sz="3200" dirty="0" smtClean="0"/>
              <a:t>Bank found for Coexistence, </a:t>
            </a:r>
            <a:r>
              <a:rPr lang="da-DK" altLang="en-US" sz="3200" dirty="0" smtClean="0">
                <a:solidFill>
                  <a:srgbClr val="FF0000"/>
                </a:solidFill>
              </a:rPr>
              <a:t>recruitment </a:t>
            </a:r>
            <a:r>
              <a:rPr lang="da-DK" altLang="en-US" sz="3200" dirty="0">
                <a:solidFill>
                  <a:srgbClr val="FF0000"/>
                </a:solidFill>
              </a:rPr>
              <a:t>had to scale with </a:t>
            </a:r>
            <a:r>
              <a:rPr lang="da-DK" altLang="en-US" sz="3200" dirty="0" smtClean="0">
                <a:solidFill>
                  <a:srgbClr val="FF0000"/>
                </a:solidFill>
              </a:rPr>
              <a:t>L</a:t>
            </a:r>
            <a:r>
              <a:rPr lang="da-DK" altLang="en-US" sz="3200" baseline="-25000" dirty="0" smtClean="0">
                <a:solidFill>
                  <a:srgbClr val="FF0000"/>
                </a:solidFill>
              </a:rPr>
              <a:t>∞ </a:t>
            </a:r>
            <a:r>
              <a:rPr lang="da-DK" altLang="en-US" sz="3200" dirty="0" smtClean="0">
                <a:solidFill>
                  <a:srgbClr val="FF0000"/>
                </a:solidFill>
              </a:rPr>
              <a:t>to </a:t>
            </a:r>
            <a:r>
              <a:rPr lang="da-DK" altLang="en-US" sz="3200" dirty="0">
                <a:solidFill>
                  <a:srgbClr val="FF0000"/>
                </a:solidFill>
              </a:rPr>
              <a:t>powers of -3.5 </a:t>
            </a:r>
            <a:r>
              <a:rPr lang="da-DK" altLang="en-US" sz="3200" dirty="0" smtClean="0">
                <a:solidFill>
                  <a:srgbClr val="FF0000"/>
                </a:solidFill>
              </a:rPr>
              <a:t>or </a:t>
            </a:r>
            <a:r>
              <a:rPr lang="da-DK" altLang="en-US" sz="3200" dirty="0">
                <a:solidFill>
                  <a:srgbClr val="FF0000"/>
                </a:solidFill>
              </a:rPr>
              <a:t>-2.5, </a:t>
            </a:r>
            <a:r>
              <a:rPr lang="da-DK" altLang="en-US" sz="3200" dirty="0" smtClean="0"/>
              <a:t>or only </a:t>
            </a:r>
            <a:r>
              <a:rPr lang="da-DK" altLang="en-US" sz="3200" dirty="0"/>
              <a:t>the largest species would </a:t>
            </a:r>
            <a:r>
              <a:rPr lang="da-DK" altLang="en-US" sz="3200" dirty="0"/>
              <a:t>persist (Pope </a:t>
            </a:r>
            <a:r>
              <a:rPr lang="da-DK" altLang="en-US" sz="3200" i="1" dirty="0"/>
              <a:t>et </a:t>
            </a:r>
            <a:r>
              <a:rPr lang="da-DK" altLang="en-US" sz="3200" i="1" dirty="0" smtClean="0"/>
              <a:t>al</a:t>
            </a:r>
            <a:r>
              <a:rPr lang="da-DK" altLang="en-US" sz="3200" dirty="0" smtClean="0"/>
              <a:t>.2006, Hall </a:t>
            </a:r>
            <a:r>
              <a:rPr lang="da-DK" altLang="en-US" sz="3200" i="1" dirty="0"/>
              <a:t>et </a:t>
            </a:r>
            <a:r>
              <a:rPr lang="da-DK" altLang="en-US" sz="3200" i="1" dirty="0" smtClean="0"/>
              <a:t>al</a:t>
            </a:r>
            <a:r>
              <a:rPr lang="da-DK" altLang="en-US" sz="3200" dirty="0" smtClean="0"/>
              <a:t>.2006). </a:t>
            </a:r>
            <a:endParaRPr lang="da-DK" altLang="en-US" sz="3200" dirty="0" smtClean="0"/>
          </a:p>
          <a:p>
            <a:pPr eaLnBrk="1" hangingPunct="1">
              <a:lnSpc>
                <a:spcPct val="90000"/>
              </a:lnSpc>
            </a:pPr>
            <a:endParaRPr lang="da-DK" altLang="en-US" sz="3200" dirty="0" smtClean="0"/>
          </a:p>
          <a:p>
            <a:r>
              <a:rPr lang="da-DK" altLang="en-US" sz="3200" dirty="0" smtClean="0"/>
              <a:t>While Denney et al. 2002’s data analysis found </a:t>
            </a:r>
            <a:r>
              <a:rPr lang="da-DK" altLang="en-US" sz="3200" dirty="0" smtClean="0">
                <a:solidFill>
                  <a:srgbClr val="000000"/>
                </a:solidFill>
              </a:rPr>
              <a:t>Max. </a:t>
            </a:r>
            <a:r>
              <a:rPr lang="da-DK" altLang="en-US" sz="3200" dirty="0" smtClean="0">
                <a:solidFill>
                  <a:srgbClr val="FF0000"/>
                </a:solidFill>
              </a:rPr>
              <a:t>no. of recruits per kg spawner at low levels of spawning stock biomass scaled as L</a:t>
            </a:r>
            <a:r>
              <a:rPr lang="da-DK" altLang="en-US" sz="3200" baseline="-25000" dirty="0" smtClean="0">
                <a:solidFill>
                  <a:srgbClr val="FF0000"/>
                </a:solidFill>
              </a:rPr>
              <a:t>∞ </a:t>
            </a:r>
            <a:r>
              <a:rPr lang="da-DK" altLang="en-US" sz="3200" dirty="0" smtClean="0">
                <a:solidFill>
                  <a:srgbClr val="FF0000"/>
                </a:solidFill>
              </a:rPr>
              <a:t>to the power of -3.0 </a:t>
            </a:r>
          </a:p>
          <a:p>
            <a:pPr eaLnBrk="1" hangingPunct="1">
              <a:lnSpc>
                <a:spcPct val="90000"/>
              </a:lnSpc>
            </a:pPr>
            <a:endParaRPr lang="da-DK" altLang="en-US" sz="3200" dirty="0"/>
          </a:p>
        </p:txBody>
      </p:sp>
    </p:spTree>
    <p:extLst>
      <p:ext uri="{BB962C8B-B14F-4D97-AF65-F5344CB8AC3E}">
        <p14:creationId xmlns:p14="http://schemas.microsoft.com/office/powerpoint/2010/main" val="1952396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5" name="AutoShape 3"/>
          <p:cNvSpPr>
            <a:spLocks noChangeAspect="1" noChangeArrowheads="1" noTextEdit="1"/>
          </p:cNvSpPr>
          <p:nvPr/>
        </p:nvSpPr>
        <p:spPr bwMode="auto">
          <a:xfrm>
            <a:off x="1738213" y="1052513"/>
            <a:ext cx="8847667"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p>
        </p:txBody>
      </p:sp>
      <p:sp>
        <p:nvSpPr>
          <p:cNvPr id="576516" name="Rectangle 4"/>
          <p:cNvSpPr>
            <a:spLocks noChangeArrowheads="1"/>
          </p:cNvSpPr>
          <p:nvPr/>
        </p:nvSpPr>
        <p:spPr bwMode="auto">
          <a:xfrm>
            <a:off x="1771651" y="1125539"/>
            <a:ext cx="7590368" cy="5233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a-DK"/>
          </a:p>
        </p:txBody>
      </p:sp>
      <p:sp>
        <p:nvSpPr>
          <p:cNvPr id="576587" name="Rectangle 75"/>
          <p:cNvSpPr>
            <a:spLocks noChangeArrowheads="1"/>
          </p:cNvSpPr>
          <p:nvPr/>
        </p:nvSpPr>
        <p:spPr bwMode="auto">
          <a:xfrm>
            <a:off x="1200151" y="1339142"/>
            <a:ext cx="97255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50000"/>
              </a:spcBef>
            </a:pPr>
            <a:r>
              <a:rPr lang="da-DK" altLang="da-DK" sz="2400" dirty="0">
                <a:solidFill>
                  <a:srgbClr val="000000"/>
                </a:solidFill>
              </a:rPr>
              <a:t>Max. no. of recruits per kg spawner at low levels of spawning stock biomass </a:t>
            </a:r>
          </a:p>
        </p:txBody>
      </p:sp>
      <p:sp>
        <p:nvSpPr>
          <p:cNvPr id="576589" name="Rectangle 77"/>
          <p:cNvSpPr>
            <a:spLocks noChangeArrowheads="1"/>
          </p:cNvSpPr>
          <p:nvPr/>
        </p:nvSpPr>
        <p:spPr bwMode="auto">
          <a:xfrm>
            <a:off x="2046655" y="1764433"/>
            <a:ext cx="74301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50000"/>
              </a:spcBef>
            </a:pPr>
            <a:r>
              <a:rPr lang="da-DK" altLang="da-DK" sz="2000" dirty="0">
                <a:solidFill>
                  <a:srgbClr val="000000"/>
                </a:solidFill>
              </a:rPr>
              <a:t>Based on data for 55 northeast Atlantic fish stocks (Denney </a:t>
            </a:r>
            <a:r>
              <a:rPr lang="da-DK" altLang="da-DK" sz="2000" i="1" dirty="0">
                <a:solidFill>
                  <a:srgbClr val="000000"/>
                </a:solidFill>
              </a:rPr>
              <a:t>et al</a:t>
            </a:r>
            <a:r>
              <a:rPr lang="da-DK" altLang="da-DK" sz="2000" dirty="0">
                <a:solidFill>
                  <a:srgbClr val="000000"/>
                </a:solidFill>
              </a:rPr>
              <a:t>. 2002)</a:t>
            </a:r>
            <a:r>
              <a:rPr lang="da-DK" altLang="da-DK" sz="2000" dirty="0"/>
              <a:t> </a:t>
            </a:r>
          </a:p>
        </p:txBody>
      </p:sp>
      <p:grpSp>
        <p:nvGrpSpPr>
          <p:cNvPr id="576619" name="Group 107"/>
          <p:cNvGrpSpPr>
            <a:grpSpLocks/>
          </p:cNvGrpSpPr>
          <p:nvPr/>
        </p:nvGrpSpPr>
        <p:grpSpPr bwMode="auto">
          <a:xfrm>
            <a:off x="1738213" y="1872542"/>
            <a:ext cx="6127322" cy="3527426"/>
            <a:chOff x="775" y="1580"/>
            <a:chExt cx="3749" cy="2457"/>
          </a:xfrm>
        </p:grpSpPr>
        <p:sp>
          <p:nvSpPr>
            <p:cNvPr id="576517" name="Rectangle 5"/>
            <p:cNvSpPr>
              <a:spLocks noChangeArrowheads="1"/>
            </p:cNvSpPr>
            <p:nvPr/>
          </p:nvSpPr>
          <p:spPr bwMode="auto">
            <a:xfrm>
              <a:off x="1683" y="1821"/>
              <a:ext cx="2792" cy="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p>
          </p:txBody>
        </p:sp>
        <p:sp>
          <p:nvSpPr>
            <p:cNvPr id="576518" name="Rectangle 6"/>
            <p:cNvSpPr>
              <a:spLocks noChangeArrowheads="1"/>
            </p:cNvSpPr>
            <p:nvPr/>
          </p:nvSpPr>
          <p:spPr bwMode="auto">
            <a:xfrm>
              <a:off x="1683" y="1821"/>
              <a:ext cx="2792" cy="1692"/>
            </a:xfrm>
            <a:prstGeom prst="rect">
              <a:avLst/>
            </a:prstGeom>
            <a:noFill/>
            <a:ln w="127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576519" name="Line 7"/>
            <p:cNvSpPr>
              <a:spLocks noChangeShapeType="1"/>
            </p:cNvSpPr>
            <p:nvPr/>
          </p:nvSpPr>
          <p:spPr bwMode="auto">
            <a:xfrm>
              <a:off x="1683" y="1821"/>
              <a:ext cx="1" cy="169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576520" name="Line 8"/>
            <p:cNvSpPr>
              <a:spLocks noChangeShapeType="1"/>
            </p:cNvSpPr>
            <p:nvPr/>
          </p:nvSpPr>
          <p:spPr bwMode="auto">
            <a:xfrm>
              <a:off x="1642" y="3513"/>
              <a:ext cx="4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576521" name="Line 9"/>
            <p:cNvSpPr>
              <a:spLocks noChangeShapeType="1"/>
            </p:cNvSpPr>
            <p:nvPr/>
          </p:nvSpPr>
          <p:spPr bwMode="auto">
            <a:xfrm>
              <a:off x="1642" y="3228"/>
              <a:ext cx="4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576522" name="Line 10"/>
            <p:cNvSpPr>
              <a:spLocks noChangeShapeType="1"/>
            </p:cNvSpPr>
            <p:nvPr/>
          </p:nvSpPr>
          <p:spPr bwMode="auto">
            <a:xfrm>
              <a:off x="1642" y="2952"/>
              <a:ext cx="4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576523" name="Line 11"/>
            <p:cNvSpPr>
              <a:spLocks noChangeShapeType="1"/>
            </p:cNvSpPr>
            <p:nvPr/>
          </p:nvSpPr>
          <p:spPr bwMode="auto">
            <a:xfrm>
              <a:off x="1642" y="2667"/>
              <a:ext cx="4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576524" name="Line 12"/>
            <p:cNvSpPr>
              <a:spLocks noChangeShapeType="1"/>
            </p:cNvSpPr>
            <p:nvPr/>
          </p:nvSpPr>
          <p:spPr bwMode="auto">
            <a:xfrm>
              <a:off x="1642" y="2382"/>
              <a:ext cx="4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576525" name="Line 13"/>
            <p:cNvSpPr>
              <a:spLocks noChangeShapeType="1"/>
            </p:cNvSpPr>
            <p:nvPr/>
          </p:nvSpPr>
          <p:spPr bwMode="auto">
            <a:xfrm>
              <a:off x="1642" y="2106"/>
              <a:ext cx="4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576526" name="Line 14"/>
            <p:cNvSpPr>
              <a:spLocks noChangeShapeType="1"/>
            </p:cNvSpPr>
            <p:nvPr/>
          </p:nvSpPr>
          <p:spPr bwMode="auto">
            <a:xfrm>
              <a:off x="1642" y="1821"/>
              <a:ext cx="4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576527" name="Line 15"/>
            <p:cNvSpPr>
              <a:spLocks noChangeShapeType="1"/>
            </p:cNvSpPr>
            <p:nvPr/>
          </p:nvSpPr>
          <p:spPr bwMode="auto">
            <a:xfrm>
              <a:off x="1683" y="3513"/>
              <a:ext cx="279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576528" name="Line 16"/>
            <p:cNvSpPr>
              <a:spLocks noChangeShapeType="1"/>
            </p:cNvSpPr>
            <p:nvPr/>
          </p:nvSpPr>
          <p:spPr bwMode="auto">
            <a:xfrm flipV="1">
              <a:off x="1683" y="3513"/>
              <a:ext cx="1" cy="4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576529" name="Line 17"/>
            <p:cNvSpPr>
              <a:spLocks noChangeShapeType="1"/>
            </p:cNvSpPr>
            <p:nvPr/>
          </p:nvSpPr>
          <p:spPr bwMode="auto">
            <a:xfrm flipV="1">
              <a:off x="3079" y="3513"/>
              <a:ext cx="1" cy="4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576530" name="Line 18"/>
            <p:cNvSpPr>
              <a:spLocks noChangeShapeType="1"/>
            </p:cNvSpPr>
            <p:nvPr/>
          </p:nvSpPr>
          <p:spPr bwMode="auto">
            <a:xfrm flipV="1">
              <a:off x="4475" y="3513"/>
              <a:ext cx="2" cy="4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576531" name="Rectangle 19"/>
            <p:cNvSpPr>
              <a:spLocks noChangeArrowheads="1"/>
            </p:cNvSpPr>
            <p:nvPr/>
          </p:nvSpPr>
          <p:spPr bwMode="auto">
            <a:xfrm>
              <a:off x="3235" y="2935"/>
              <a:ext cx="58" cy="62"/>
            </a:xfrm>
            <a:prstGeom prst="rect">
              <a:avLst/>
            </a:prstGeom>
            <a:solidFill>
              <a:srgbClr val="FF6600"/>
            </a:solidFill>
            <a:ln w="12700">
              <a:solidFill>
                <a:srgbClr val="FF6600"/>
              </a:solidFill>
              <a:miter lim="800000"/>
              <a:headEnd/>
              <a:tailEnd/>
            </a:ln>
          </p:spPr>
          <p:txBody>
            <a:bodyPr/>
            <a:lstStyle/>
            <a:p>
              <a:endParaRPr lang="da-DK"/>
            </a:p>
          </p:txBody>
        </p:sp>
        <p:sp>
          <p:nvSpPr>
            <p:cNvPr id="576532" name="Rectangle 20"/>
            <p:cNvSpPr>
              <a:spLocks noChangeArrowheads="1"/>
            </p:cNvSpPr>
            <p:nvPr/>
          </p:nvSpPr>
          <p:spPr bwMode="auto">
            <a:xfrm>
              <a:off x="2956" y="2926"/>
              <a:ext cx="58" cy="61"/>
            </a:xfrm>
            <a:prstGeom prst="rect">
              <a:avLst/>
            </a:prstGeom>
            <a:solidFill>
              <a:srgbClr val="FF6600"/>
            </a:solidFill>
            <a:ln w="12700">
              <a:solidFill>
                <a:srgbClr val="FF6600"/>
              </a:solidFill>
              <a:miter lim="800000"/>
              <a:headEnd/>
              <a:tailEnd/>
            </a:ln>
          </p:spPr>
          <p:txBody>
            <a:bodyPr/>
            <a:lstStyle/>
            <a:p>
              <a:endParaRPr lang="da-DK"/>
            </a:p>
          </p:txBody>
        </p:sp>
        <p:sp>
          <p:nvSpPr>
            <p:cNvPr id="576533" name="Rectangle 21"/>
            <p:cNvSpPr>
              <a:spLocks noChangeArrowheads="1"/>
            </p:cNvSpPr>
            <p:nvPr/>
          </p:nvSpPr>
          <p:spPr bwMode="auto">
            <a:xfrm>
              <a:off x="3128" y="3219"/>
              <a:ext cx="58" cy="63"/>
            </a:xfrm>
            <a:prstGeom prst="rect">
              <a:avLst/>
            </a:prstGeom>
            <a:solidFill>
              <a:srgbClr val="FF6600"/>
            </a:solidFill>
            <a:ln w="12700">
              <a:solidFill>
                <a:srgbClr val="FF6600"/>
              </a:solidFill>
              <a:miter lim="800000"/>
              <a:headEnd/>
              <a:tailEnd/>
            </a:ln>
          </p:spPr>
          <p:txBody>
            <a:bodyPr/>
            <a:lstStyle/>
            <a:p>
              <a:endParaRPr lang="da-DK"/>
            </a:p>
          </p:txBody>
        </p:sp>
        <p:sp>
          <p:nvSpPr>
            <p:cNvPr id="576534" name="Rectangle 22"/>
            <p:cNvSpPr>
              <a:spLocks noChangeArrowheads="1"/>
            </p:cNvSpPr>
            <p:nvPr/>
          </p:nvSpPr>
          <p:spPr bwMode="auto">
            <a:xfrm>
              <a:off x="3096" y="2819"/>
              <a:ext cx="57" cy="62"/>
            </a:xfrm>
            <a:prstGeom prst="rect">
              <a:avLst/>
            </a:prstGeom>
            <a:solidFill>
              <a:srgbClr val="FF6600"/>
            </a:solidFill>
            <a:ln w="12700">
              <a:solidFill>
                <a:srgbClr val="FF6600"/>
              </a:solidFill>
              <a:miter lim="800000"/>
              <a:headEnd/>
              <a:tailEnd/>
            </a:ln>
          </p:spPr>
          <p:txBody>
            <a:bodyPr/>
            <a:lstStyle/>
            <a:p>
              <a:endParaRPr lang="da-DK"/>
            </a:p>
          </p:txBody>
        </p:sp>
        <p:sp>
          <p:nvSpPr>
            <p:cNvPr id="576535" name="Rectangle 23"/>
            <p:cNvSpPr>
              <a:spLocks noChangeArrowheads="1"/>
            </p:cNvSpPr>
            <p:nvPr/>
          </p:nvSpPr>
          <p:spPr bwMode="auto">
            <a:xfrm>
              <a:off x="3227" y="2881"/>
              <a:ext cx="57" cy="62"/>
            </a:xfrm>
            <a:prstGeom prst="rect">
              <a:avLst/>
            </a:prstGeom>
            <a:solidFill>
              <a:srgbClr val="FF6600"/>
            </a:solidFill>
            <a:ln w="12700">
              <a:solidFill>
                <a:srgbClr val="FF6600"/>
              </a:solidFill>
              <a:miter lim="800000"/>
              <a:headEnd/>
              <a:tailEnd/>
            </a:ln>
          </p:spPr>
          <p:txBody>
            <a:bodyPr/>
            <a:lstStyle/>
            <a:p>
              <a:endParaRPr lang="da-DK"/>
            </a:p>
          </p:txBody>
        </p:sp>
        <p:sp>
          <p:nvSpPr>
            <p:cNvPr id="576536" name="Rectangle 24"/>
            <p:cNvSpPr>
              <a:spLocks noChangeArrowheads="1"/>
            </p:cNvSpPr>
            <p:nvPr/>
          </p:nvSpPr>
          <p:spPr bwMode="auto">
            <a:xfrm>
              <a:off x="3169" y="3032"/>
              <a:ext cx="58" cy="63"/>
            </a:xfrm>
            <a:prstGeom prst="rect">
              <a:avLst/>
            </a:prstGeom>
            <a:solidFill>
              <a:srgbClr val="FF6600"/>
            </a:solidFill>
            <a:ln w="12700">
              <a:solidFill>
                <a:srgbClr val="FF6600"/>
              </a:solidFill>
              <a:miter lim="800000"/>
              <a:headEnd/>
              <a:tailEnd/>
            </a:ln>
          </p:spPr>
          <p:txBody>
            <a:bodyPr/>
            <a:lstStyle/>
            <a:p>
              <a:endParaRPr lang="da-DK"/>
            </a:p>
          </p:txBody>
        </p:sp>
        <p:sp>
          <p:nvSpPr>
            <p:cNvPr id="576537" name="Rectangle 25"/>
            <p:cNvSpPr>
              <a:spLocks noChangeArrowheads="1"/>
            </p:cNvSpPr>
            <p:nvPr/>
          </p:nvSpPr>
          <p:spPr bwMode="auto">
            <a:xfrm>
              <a:off x="3079" y="2774"/>
              <a:ext cx="58" cy="63"/>
            </a:xfrm>
            <a:prstGeom prst="rect">
              <a:avLst/>
            </a:prstGeom>
            <a:solidFill>
              <a:srgbClr val="FF6600"/>
            </a:solidFill>
            <a:ln w="12700">
              <a:solidFill>
                <a:srgbClr val="FF6600"/>
              </a:solidFill>
              <a:miter lim="800000"/>
              <a:headEnd/>
              <a:tailEnd/>
            </a:ln>
          </p:spPr>
          <p:txBody>
            <a:bodyPr/>
            <a:lstStyle/>
            <a:p>
              <a:endParaRPr lang="da-DK"/>
            </a:p>
          </p:txBody>
        </p:sp>
        <p:sp>
          <p:nvSpPr>
            <p:cNvPr id="576538" name="Rectangle 26"/>
            <p:cNvSpPr>
              <a:spLocks noChangeArrowheads="1"/>
            </p:cNvSpPr>
            <p:nvPr/>
          </p:nvSpPr>
          <p:spPr bwMode="auto">
            <a:xfrm>
              <a:off x="3210" y="2748"/>
              <a:ext cx="58" cy="61"/>
            </a:xfrm>
            <a:prstGeom prst="rect">
              <a:avLst/>
            </a:prstGeom>
            <a:solidFill>
              <a:srgbClr val="FF6600"/>
            </a:solidFill>
            <a:ln w="12700">
              <a:solidFill>
                <a:srgbClr val="FF6600"/>
              </a:solidFill>
              <a:miter lim="800000"/>
              <a:headEnd/>
              <a:tailEnd/>
            </a:ln>
          </p:spPr>
          <p:txBody>
            <a:bodyPr/>
            <a:lstStyle/>
            <a:p>
              <a:endParaRPr lang="da-DK"/>
            </a:p>
          </p:txBody>
        </p:sp>
        <p:sp>
          <p:nvSpPr>
            <p:cNvPr id="576539" name="Rectangle 27"/>
            <p:cNvSpPr>
              <a:spLocks noChangeArrowheads="1"/>
            </p:cNvSpPr>
            <p:nvPr/>
          </p:nvSpPr>
          <p:spPr bwMode="auto">
            <a:xfrm>
              <a:off x="3169" y="2685"/>
              <a:ext cx="58" cy="63"/>
            </a:xfrm>
            <a:prstGeom prst="rect">
              <a:avLst/>
            </a:prstGeom>
            <a:solidFill>
              <a:srgbClr val="FF6600"/>
            </a:solidFill>
            <a:ln w="12700">
              <a:solidFill>
                <a:srgbClr val="FF6600"/>
              </a:solidFill>
              <a:miter lim="800000"/>
              <a:headEnd/>
              <a:tailEnd/>
            </a:ln>
          </p:spPr>
          <p:txBody>
            <a:bodyPr/>
            <a:lstStyle/>
            <a:p>
              <a:endParaRPr lang="da-DK"/>
            </a:p>
          </p:txBody>
        </p:sp>
        <p:sp>
          <p:nvSpPr>
            <p:cNvPr id="576540" name="Rectangle 28"/>
            <p:cNvSpPr>
              <a:spLocks noChangeArrowheads="1"/>
            </p:cNvSpPr>
            <p:nvPr/>
          </p:nvSpPr>
          <p:spPr bwMode="auto">
            <a:xfrm>
              <a:off x="3071" y="3050"/>
              <a:ext cx="57" cy="63"/>
            </a:xfrm>
            <a:prstGeom prst="rect">
              <a:avLst/>
            </a:prstGeom>
            <a:solidFill>
              <a:srgbClr val="FF6600"/>
            </a:solidFill>
            <a:ln w="12700">
              <a:solidFill>
                <a:srgbClr val="FF6600"/>
              </a:solidFill>
              <a:miter lim="800000"/>
              <a:headEnd/>
              <a:tailEnd/>
            </a:ln>
          </p:spPr>
          <p:txBody>
            <a:bodyPr/>
            <a:lstStyle/>
            <a:p>
              <a:endParaRPr lang="da-DK"/>
            </a:p>
          </p:txBody>
        </p:sp>
        <p:sp>
          <p:nvSpPr>
            <p:cNvPr id="576541" name="Rectangle 29"/>
            <p:cNvSpPr>
              <a:spLocks noChangeArrowheads="1"/>
            </p:cNvSpPr>
            <p:nvPr/>
          </p:nvSpPr>
          <p:spPr bwMode="auto">
            <a:xfrm>
              <a:off x="2956" y="2774"/>
              <a:ext cx="58" cy="63"/>
            </a:xfrm>
            <a:prstGeom prst="rect">
              <a:avLst/>
            </a:prstGeom>
            <a:solidFill>
              <a:srgbClr val="FF6600"/>
            </a:solidFill>
            <a:ln w="12700">
              <a:solidFill>
                <a:srgbClr val="FF6600"/>
              </a:solidFill>
              <a:miter lim="800000"/>
              <a:headEnd/>
              <a:tailEnd/>
            </a:ln>
          </p:spPr>
          <p:txBody>
            <a:bodyPr/>
            <a:lstStyle/>
            <a:p>
              <a:endParaRPr lang="da-DK"/>
            </a:p>
          </p:txBody>
        </p:sp>
        <p:sp>
          <p:nvSpPr>
            <p:cNvPr id="576542" name="Rectangle 30"/>
            <p:cNvSpPr>
              <a:spLocks noChangeArrowheads="1"/>
            </p:cNvSpPr>
            <p:nvPr/>
          </p:nvSpPr>
          <p:spPr bwMode="auto">
            <a:xfrm>
              <a:off x="2562" y="2596"/>
              <a:ext cx="58" cy="62"/>
            </a:xfrm>
            <a:prstGeom prst="rect">
              <a:avLst/>
            </a:prstGeom>
            <a:solidFill>
              <a:srgbClr val="FF6600"/>
            </a:solidFill>
            <a:ln w="12700">
              <a:solidFill>
                <a:srgbClr val="FF6600"/>
              </a:solidFill>
              <a:miter lim="800000"/>
              <a:headEnd/>
              <a:tailEnd/>
            </a:ln>
          </p:spPr>
          <p:txBody>
            <a:bodyPr/>
            <a:lstStyle/>
            <a:p>
              <a:endParaRPr lang="da-DK"/>
            </a:p>
          </p:txBody>
        </p:sp>
        <p:sp>
          <p:nvSpPr>
            <p:cNvPr id="576543" name="Rectangle 31"/>
            <p:cNvSpPr>
              <a:spLocks noChangeArrowheads="1"/>
            </p:cNvSpPr>
            <p:nvPr/>
          </p:nvSpPr>
          <p:spPr bwMode="auto">
            <a:xfrm>
              <a:off x="3021" y="2952"/>
              <a:ext cx="58" cy="63"/>
            </a:xfrm>
            <a:prstGeom prst="rect">
              <a:avLst/>
            </a:prstGeom>
            <a:solidFill>
              <a:srgbClr val="FF6600"/>
            </a:solidFill>
            <a:ln w="12700">
              <a:solidFill>
                <a:srgbClr val="FF6600"/>
              </a:solidFill>
              <a:miter lim="800000"/>
              <a:headEnd/>
              <a:tailEnd/>
            </a:ln>
          </p:spPr>
          <p:txBody>
            <a:bodyPr/>
            <a:lstStyle/>
            <a:p>
              <a:endParaRPr lang="da-DK"/>
            </a:p>
          </p:txBody>
        </p:sp>
        <p:sp>
          <p:nvSpPr>
            <p:cNvPr id="576544" name="Rectangle 32"/>
            <p:cNvSpPr>
              <a:spLocks noChangeArrowheads="1"/>
            </p:cNvSpPr>
            <p:nvPr/>
          </p:nvSpPr>
          <p:spPr bwMode="auto">
            <a:xfrm>
              <a:off x="3014" y="2854"/>
              <a:ext cx="57" cy="63"/>
            </a:xfrm>
            <a:prstGeom prst="rect">
              <a:avLst/>
            </a:prstGeom>
            <a:solidFill>
              <a:srgbClr val="FF6600"/>
            </a:solidFill>
            <a:ln w="12700">
              <a:solidFill>
                <a:srgbClr val="FF6600"/>
              </a:solidFill>
              <a:miter lim="800000"/>
              <a:headEnd/>
              <a:tailEnd/>
            </a:ln>
          </p:spPr>
          <p:txBody>
            <a:bodyPr/>
            <a:lstStyle/>
            <a:p>
              <a:endParaRPr lang="da-DK"/>
            </a:p>
          </p:txBody>
        </p:sp>
        <p:sp>
          <p:nvSpPr>
            <p:cNvPr id="576545" name="Rectangle 33"/>
            <p:cNvSpPr>
              <a:spLocks noChangeArrowheads="1"/>
            </p:cNvSpPr>
            <p:nvPr/>
          </p:nvSpPr>
          <p:spPr bwMode="auto">
            <a:xfrm>
              <a:off x="2849" y="2756"/>
              <a:ext cx="58" cy="63"/>
            </a:xfrm>
            <a:prstGeom prst="rect">
              <a:avLst/>
            </a:prstGeom>
            <a:solidFill>
              <a:srgbClr val="FF6600"/>
            </a:solidFill>
            <a:ln w="12700">
              <a:solidFill>
                <a:srgbClr val="FF6600"/>
              </a:solidFill>
              <a:miter lim="800000"/>
              <a:headEnd/>
              <a:tailEnd/>
            </a:ln>
          </p:spPr>
          <p:txBody>
            <a:bodyPr/>
            <a:lstStyle/>
            <a:p>
              <a:endParaRPr lang="da-DK"/>
            </a:p>
          </p:txBody>
        </p:sp>
        <p:sp>
          <p:nvSpPr>
            <p:cNvPr id="576546" name="Rectangle 34"/>
            <p:cNvSpPr>
              <a:spLocks noChangeArrowheads="1"/>
            </p:cNvSpPr>
            <p:nvPr/>
          </p:nvSpPr>
          <p:spPr bwMode="auto">
            <a:xfrm>
              <a:off x="2932" y="2756"/>
              <a:ext cx="57" cy="63"/>
            </a:xfrm>
            <a:prstGeom prst="rect">
              <a:avLst/>
            </a:prstGeom>
            <a:solidFill>
              <a:srgbClr val="FF6600"/>
            </a:solidFill>
            <a:ln w="12700">
              <a:solidFill>
                <a:srgbClr val="FF6600"/>
              </a:solidFill>
              <a:miter lim="800000"/>
              <a:headEnd/>
              <a:tailEnd/>
            </a:ln>
          </p:spPr>
          <p:txBody>
            <a:bodyPr/>
            <a:lstStyle/>
            <a:p>
              <a:endParaRPr lang="da-DK"/>
            </a:p>
          </p:txBody>
        </p:sp>
        <p:sp>
          <p:nvSpPr>
            <p:cNvPr id="576547" name="Rectangle 35"/>
            <p:cNvSpPr>
              <a:spLocks noChangeArrowheads="1"/>
            </p:cNvSpPr>
            <p:nvPr/>
          </p:nvSpPr>
          <p:spPr bwMode="auto">
            <a:xfrm>
              <a:off x="2635" y="2507"/>
              <a:ext cx="58" cy="62"/>
            </a:xfrm>
            <a:prstGeom prst="rect">
              <a:avLst/>
            </a:prstGeom>
            <a:solidFill>
              <a:srgbClr val="FF6600"/>
            </a:solidFill>
            <a:ln w="12700">
              <a:solidFill>
                <a:srgbClr val="FF6600"/>
              </a:solidFill>
              <a:miter lim="800000"/>
              <a:headEnd/>
              <a:tailEnd/>
            </a:ln>
          </p:spPr>
          <p:txBody>
            <a:bodyPr/>
            <a:lstStyle/>
            <a:p>
              <a:endParaRPr lang="da-DK"/>
            </a:p>
          </p:txBody>
        </p:sp>
        <p:sp>
          <p:nvSpPr>
            <p:cNvPr id="576548" name="Rectangle 36"/>
            <p:cNvSpPr>
              <a:spLocks noChangeArrowheads="1"/>
            </p:cNvSpPr>
            <p:nvPr/>
          </p:nvSpPr>
          <p:spPr bwMode="auto">
            <a:xfrm>
              <a:off x="2717" y="2356"/>
              <a:ext cx="58" cy="62"/>
            </a:xfrm>
            <a:prstGeom prst="rect">
              <a:avLst/>
            </a:prstGeom>
            <a:solidFill>
              <a:srgbClr val="FF6600"/>
            </a:solidFill>
            <a:ln w="12700">
              <a:solidFill>
                <a:srgbClr val="FF6600"/>
              </a:solidFill>
              <a:miter lim="800000"/>
              <a:headEnd/>
              <a:tailEnd/>
            </a:ln>
          </p:spPr>
          <p:txBody>
            <a:bodyPr/>
            <a:lstStyle/>
            <a:p>
              <a:endParaRPr lang="da-DK"/>
            </a:p>
          </p:txBody>
        </p:sp>
        <p:sp>
          <p:nvSpPr>
            <p:cNvPr id="576549" name="Rectangle 37"/>
            <p:cNvSpPr>
              <a:spLocks noChangeArrowheads="1"/>
            </p:cNvSpPr>
            <p:nvPr/>
          </p:nvSpPr>
          <p:spPr bwMode="auto">
            <a:xfrm>
              <a:off x="2874" y="2979"/>
              <a:ext cx="58" cy="62"/>
            </a:xfrm>
            <a:prstGeom prst="rect">
              <a:avLst/>
            </a:prstGeom>
            <a:solidFill>
              <a:srgbClr val="FF6600"/>
            </a:solidFill>
            <a:ln w="12700">
              <a:solidFill>
                <a:srgbClr val="FF6600"/>
              </a:solidFill>
              <a:miter lim="800000"/>
              <a:headEnd/>
              <a:tailEnd/>
            </a:ln>
          </p:spPr>
          <p:txBody>
            <a:bodyPr/>
            <a:lstStyle/>
            <a:p>
              <a:endParaRPr lang="da-DK"/>
            </a:p>
          </p:txBody>
        </p:sp>
        <p:sp>
          <p:nvSpPr>
            <p:cNvPr id="576550" name="Rectangle 38"/>
            <p:cNvSpPr>
              <a:spLocks noChangeArrowheads="1"/>
            </p:cNvSpPr>
            <p:nvPr/>
          </p:nvSpPr>
          <p:spPr bwMode="auto">
            <a:xfrm>
              <a:off x="2907" y="2694"/>
              <a:ext cx="57" cy="62"/>
            </a:xfrm>
            <a:prstGeom prst="rect">
              <a:avLst/>
            </a:prstGeom>
            <a:solidFill>
              <a:srgbClr val="FF6600"/>
            </a:solidFill>
            <a:ln w="12700">
              <a:solidFill>
                <a:srgbClr val="FF6600"/>
              </a:solidFill>
              <a:miter lim="800000"/>
              <a:headEnd/>
              <a:tailEnd/>
            </a:ln>
          </p:spPr>
          <p:txBody>
            <a:bodyPr/>
            <a:lstStyle/>
            <a:p>
              <a:endParaRPr lang="da-DK"/>
            </a:p>
          </p:txBody>
        </p:sp>
        <p:sp>
          <p:nvSpPr>
            <p:cNvPr id="576551" name="Rectangle 39"/>
            <p:cNvSpPr>
              <a:spLocks noChangeArrowheads="1"/>
            </p:cNvSpPr>
            <p:nvPr/>
          </p:nvSpPr>
          <p:spPr bwMode="auto">
            <a:xfrm>
              <a:off x="2603" y="2676"/>
              <a:ext cx="58" cy="63"/>
            </a:xfrm>
            <a:prstGeom prst="rect">
              <a:avLst/>
            </a:prstGeom>
            <a:solidFill>
              <a:srgbClr val="FF6600"/>
            </a:solidFill>
            <a:ln w="12700">
              <a:solidFill>
                <a:srgbClr val="FF6600"/>
              </a:solidFill>
              <a:miter lim="800000"/>
              <a:headEnd/>
              <a:tailEnd/>
            </a:ln>
          </p:spPr>
          <p:txBody>
            <a:bodyPr/>
            <a:lstStyle/>
            <a:p>
              <a:endParaRPr lang="da-DK"/>
            </a:p>
          </p:txBody>
        </p:sp>
        <p:sp>
          <p:nvSpPr>
            <p:cNvPr id="576552" name="Rectangle 40"/>
            <p:cNvSpPr>
              <a:spLocks noChangeArrowheads="1"/>
            </p:cNvSpPr>
            <p:nvPr/>
          </p:nvSpPr>
          <p:spPr bwMode="auto">
            <a:xfrm>
              <a:off x="2463" y="2613"/>
              <a:ext cx="58" cy="63"/>
            </a:xfrm>
            <a:prstGeom prst="rect">
              <a:avLst/>
            </a:prstGeom>
            <a:solidFill>
              <a:srgbClr val="FF6600"/>
            </a:solidFill>
            <a:ln w="12700">
              <a:solidFill>
                <a:srgbClr val="FF6600"/>
              </a:solidFill>
              <a:miter lim="800000"/>
              <a:headEnd/>
              <a:tailEnd/>
            </a:ln>
          </p:spPr>
          <p:txBody>
            <a:bodyPr/>
            <a:lstStyle/>
            <a:p>
              <a:endParaRPr lang="da-DK"/>
            </a:p>
          </p:txBody>
        </p:sp>
        <p:sp>
          <p:nvSpPr>
            <p:cNvPr id="576553" name="Rectangle 41"/>
            <p:cNvSpPr>
              <a:spLocks noChangeArrowheads="1"/>
            </p:cNvSpPr>
            <p:nvPr/>
          </p:nvSpPr>
          <p:spPr bwMode="auto">
            <a:xfrm>
              <a:off x="2866" y="2748"/>
              <a:ext cx="57" cy="61"/>
            </a:xfrm>
            <a:prstGeom prst="rect">
              <a:avLst/>
            </a:prstGeom>
            <a:solidFill>
              <a:srgbClr val="FF6600"/>
            </a:solidFill>
            <a:ln w="12700">
              <a:solidFill>
                <a:srgbClr val="FF6600"/>
              </a:solidFill>
              <a:miter lim="800000"/>
              <a:headEnd/>
              <a:tailEnd/>
            </a:ln>
          </p:spPr>
          <p:txBody>
            <a:bodyPr/>
            <a:lstStyle/>
            <a:p>
              <a:endParaRPr lang="da-DK"/>
            </a:p>
          </p:txBody>
        </p:sp>
        <p:sp>
          <p:nvSpPr>
            <p:cNvPr id="576554" name="Rectangle 42"/>
            <p:cNvSpPr>
              <a:spLocks noChangeArrowheads="1"/>
            </p:cNvSpPr>
            <p:nvPr/>
          </p:nvSpPr>
          <p:spPr bwMode="auto">
            <a:xfrm>
              <a:off x="2693" y="2748"/>
              <a:ext cx="58" cy="61"/>
            </a:xfrm>
            <a:prstGeom prst="rect">
              <a:avLst/>
            </a:prstGeom>
            <a:solidFill>
              <a:srgbClr val="FF6600"/>
            </a:solidFill>
            <a:ln w="12700">
              <a:solidFill>
                <a:srgbClr val="FF6600"/>
              </a:solidFill>
              <a:miter lim="800000"/>
              <a:headEnd/>
              <a:tailEnd/>
            </a:ln>
          </p:spPr>
          <p:txBody>
            <a:bodyPr/>
            <a:lstStyle/>
            <a:p>
              <a:endParaRPr lang="da-DK"/>
            </a:p>
          </p:txBody>
        </p:sp>
        <p:sp>
          <p:nvSpPr>
            <p:cNvPr id="576555" name="Rectangle 43"/>
            <p:cNvSpPr>
              <a:spLocks noChangeArrowheads="1"/>
            </p:cNvSpPr>
            <p:nvPr/>
          </p:nvSpPr>
          <p:spPr bwMode="auto">
            <a:xfrm>
              <a:off x="2717" y="2756"/>
              <a:ext cx="58" cy="63"/>
            </a:xfrm>
            <a:prstGeom prst="rect">
              <a:avLst/>
            </a:prstGeom>
            <a:solidFill>
              <a:srgbClr val="FF6600"/>
            </a:solidFill>
            <a:ln w="12700">
              <a:solidFill>
                <a:srgbClr val="FF6600"/>
              </a:solidFill>
              <a:miter lim="800000"/>
              <a:headEnd/>
              <a:tailEnd/>
            </a:ln>
          </p:spPr>
          <p:txBody>
            <a:bodyPr/>
            <a:lstStyle/>
            <a:p>
              <a:endParaRPr lang="da-DK"/>
            </a:p>
          </p:txBody>
        </p:sp>
        <p:sp>
          <p:nvSpPr>
            <p:cNvPr id="576556" name="Rectangle 44"/>
            <p:cNvSpPr>
              <a:spLocks noChangeArrowheads="1"/>
            </p:cNvSpPr>
            <p:nvPr/>
          </p:nvSpPr>
          <p:spPr bwMode="auto">
            <a:xfrm>
              <a:off x="2710" y="2756"/>
              <a:ext cx="57" cy="63"/>
            </a:xfrm>
            <a:prstGeom prst="rect">
              <a:avLst/>
            </a:prstGeom>
            <a:solidFill>
              <a:srgbClr val="FF6600"/>
            </a:solidFill>
            <a:ln w="12700">
              <a:solidFill>
                <a:srgbClr val="FF6600"/>
              </a:solidFill>
              <a:miter lim="800000"/>
              <a:headEnd/>
              <a:tailEnd/>
            </a:ln>
          </p:spPr>
          <p:txBody>
            <a:bodyPr/>
            <a:lstStyle/>
            <a:p>
              <a:endParaRPr lang="da-DK"/>
            </a:p>
          </p:txBody>
        </p:sp>
        <p:sp>
          <p:nvSpPr>
            <p:cNvPr id="576557" name="Rectangle 45"/>
            <p:cNvSpPr>
              <a:spLocks noChangeArrowheads="1"/>
            </p:cNvSpPr>
            <p:nvPr/>
          </p:nvSpPr>
          <p:spPr bwMode="auto">
            <a:xfrm>
              <a:off x="2603" y="2685"/>
              <a:ext cx="58" cy="63"/>
            </a:xfrm>
            <a:prstGeom prst="rect">
              <a:avLst/>
            </a:prstGeom>
            <a:solidFill>
              <a:srgbClr val="FF6600"/>
            </a:solidFill>
            <a:ln w="12700">
              <a:solidFill>
                <a:srgbClr val="FF6600"/>
              </a:solidFill>
              <a:miter lim="800000"/>
              <a:headEnd/>
              <a:tailEnd/>
            </a:ln>
          </p:spPr>
          <p:txBody>
            <a:bodyPr/>
            <a:lstStyle/>
            <a:p>
              <a:endParaRPr lang="da-DK"/>
            </a:p>
          </p:txBody>
        </p:sp>
        <p:sp>
          <p:nvSpPr>
            <p:cNvPr id="576558" name="Rectangle 46"/>
            <p:cNvSpPr>
              <a:spLocks noChangeArrowheads="1"/>
            </p:cNvSpPr>
            <p:nvPr/>
          </p:nvSpPr>
          <p:spPr bwMode="auto">
            <a:xfrm>
              <a:off x="2628" y="2748"/>
              <a:ext cx="57" cy="61"/>
            </a:xfrm>
            <a:prstGeom prst="rect">
              <a:avLst/>
            </a:prstGeom>
            <a:solidFill>
              <a:srgbClr val="FF6600"/>
            </a:solidFill>
            <a:ln w="12700">
              <a:solidFill>
                <a:srgbClr val="FF6600"/>
              </a:solidFill>
              <a:miter lim="800000"/>
              <a:headEnd/>
              <a:tailEnd/>
            </a:ln>
          </p:spPr>
          <p:txBody>
            <a:bodyPr/>
            <a:lstStyle/>
            <a:p>
              <a:endParaRPr lang="da-DK"/>
            </a:p>
          </p:txBody>
        </p:sp>
        <p:sp>
          <p:nvSpPr>
            <p:cNvPr id="576559" name="Rectangle 47"/>
            <p:cNvSpPr>
              <a:spLocks noChangeArrowheads="1"/>
            </p:cNvSpPr>
            <p:nvPr/>
          </p:nvSpPr>
          <p:spPr bwMode="auto">
            <a:xfrm>
              <a:off x="2710" y="2819"/>
              <a:ext cx="57" cy="62"/>
            </a:xfrm>
            <a:prstGeom prst="rect">
              <a:avLst/>
            </a:prstGeom>
            <a:solidFill>
              <a:srgbClr val="FF6600"/>
            </a:solidFill>
            <a:ln w="12700">
              <a:solidFill>
                <a:srgbClr val="FF6600"/>
              </a:solidFill>
              <a:miter lim="800000"/>
              <a:headEnd/>
              <a:tailEnd/>
            </a:ln>
          </p:spPr>
          <p:txBody>
            <a:bodyPr/>
            <a:lstStyle/>
            <a:p>
              <a:endParaRPr lang="da-DK"/>
            </a:p>
          </p:txBody>
        </p:sp>
        <p:sp>
          <p:nvSpPr>
            <p:cNvPr id="576560" name="Rectangle 48"/>
            <p:cNvSpPr>
              <a:spLocks noChangeArrowheads="1"/>
            </p:cNvSpPr>
            <p:nvPr/>
          </p:nvSpPr>
          <p:spPr bwMode="auto">
            <a:xfrm>
              <a:off x="3038" y="3032"/>
              <a:ext cx="58" cy="63"/>
            </a:xfrm>
            <a:prstGeom prst="rect">
              <a:avLst/>
            </a:prstGeom>
            <a:solidFill>
              <a:srgbClr val="FF6600"/>
            </a:solidFill>
            <a:ln w="12700">
              <a:solidFill>
                <a:srgbClr val="FF6600"/>
              </a:solidFill>
              <a:miter lim="800000"/>
              <a:headEnd/>
              <a:tailEnd/>
            </a:ln>
          </p:spPr>
          <p:txBody>
            <a:bodyPr/>
            <a:lstStyle/>
            <a:p>
              <a:endParaRPr lang="da-DK"/>
            </a:p>
          </p:txBody>
        </p:sp>
        <p:sp>
          <p:nvSpPr>
            <p:cNvPr id="576561" name="Rectangle 49"/>
            <p:cNvSpPr>
              <a:spLocks noChangeArrowheads="1"/>
            </p:cNvSpPr>
            <p:nvPr/>
          </p:nvSpPr>
          <p:spPr bwMode="auto">
            <a:xfrm>
              <a:off x="3104" y="2881"/>
              <a:ext cx="57" cy="62"/>
            </a:xfrm>
            <a:prstGeom prst="rect">
              <a:avLst/>
            </a:prstGeom>
            <a:solidFill>
              <a:srgbClr val="FF6600"/>
            </a:solidFill>
            <a:ln w="12700">
              <a:solidFill>
                <a:srgbClr val="FF6600"/>
              </a:solidFill>
              <a:miter lim="800000"/>
              <a:headEnd/>
              <a:tailEnd/>
            </a:ln>
          </p:spPr>
          <p:txBody>
            <a:bodyPr/>
            <a:lstStyle/>
            <a:p>
              <a:endParaRPr lang="da-DK"/>
            </a:p>
          </p:txBody>
        </p:sp>
        <p:sp>
          <p:nvSpPr>
            <p:cNvPr id="576562" name="Rectangle 50"/>
            <p:cNvSpPr>
              <a:spLocks noChangeArrowheads="1"/>
            </p:cNvSpPr>
            <p:nvPr/>
          </p:nvSpPr>
          <p:spPr bwMode="auto">
            <a:xfrm>
              <a:off x="3137" y="3211"/>
              <a:ext cx="57" cy="62"/>
            </a:xfrm>
            <a:prstGeom prst="rect">
              <a:avLst/>
            </a:prstGeom>
            <a:solidFill>
              <a:srgbClr val="FF6600"/>
            </a:solidFill>
            <a:ln w="12700">
              <a:solidFill>
                <a:srgbClr val="FF6600"/>
              </a:solidFill>
              <a:miter lim="800000"/>
              <a:headEnd/>
              <a:tailEnd/>
            </a:ln>
          </p:spPr>
          <p:txBody>
            <a:bodyPr/>
            <a:lstStyle/>
            <a:p>
              <a:endParaRPr lang="da-DK"/>
            </a:p>
          </p:txBody>
        </p:sp>
        <p:sp>
          <p:nvSpPr>
            <p:cNvPr id="576563" name="Rectangle 51"/>
            <p:cNvSpPr>
              <a:spLocks noChangeArrowheads="1"/>
            </p:cNvSpPr>
            <p:nvPr/>
          </p:nvSpPr>
          <p:spPr bwMode="auto">
            <a:xfrm>
              <a:off x="3046" y="3237"/>
              <a:ext cx="58" cy="63"/>
            </a:xfrm>
            <a:prstGeom prst="rect">
              <a:avLst/>
            </a:prstGeom>
            <a:solidFill>
              <a:srgbClr val="FF6600"/>
            </a:solidFill>
            <a:ln w="12700">
              <a:solidFill>
                <a:srgbClr val="FF6600"/>
              </a:solidFill>
              <a:miter lim="800000"/>
              <a:headEnd/>
              <a:tailEnd/>
            </a:ln>
          </p:spPr>
          <p:txBody>
            <a:bodyPr/>
            <a:lstStyle/>
            <a:p>
              <a:endParaRPr lang="da-DK"/>
            </a:p>
          </p:txBody>
        </p:sp>
        <p:sp>
          <p:nvSpPr>
            <p:cNvPr id="576564" name="Rectangle 52"/>
            <p:cNvSpPr>
              <a:spLocks noChangeArrowheads="1"/>
            </p:cNvSpPr>
            <p:nvPr/>
          </p:nvSpPr>
          <p:spPr bwMode="auto">
            <a:xfrm>
              <a:off x="2685" y="2498"/>
              <a:ext cx="58" cy="63"/>
            </a:xfrm>
            <a:prstGeom prst="rect">
              <a:avLst/>
            </a:prstGeom>
            <a:solidFill>
              <a:srgbClr val="FF6600"/>
            </a:solidFill>
            <a:ln w="12700">
              <a:solidFill>
                <a:srgbClr val="FF6600"/>
              </a:solidFill>
              <a:miter lim="800000"/>
              <a:headEnd/>
              <a:tailEnd/>
            </a:ln>
          </p:spPr>
          <p:txBody>
            <a:bodyPr/>
            <a:lstStyle/>
            <a:p>
              <a:endParaRPr lang="da-DK"/>
            </a:p>
          </p:txBody>
        </p:sp>
        <p:sp>
          <p:nvSpPr>
            <p:cNvPr id="576565" name="Rectangle 53"/>
            <p:cNvSpPr>
              <a:spLocks noChangeArrowheads="1"/>
            </p:cNvSpPr>
            <p:nvPr/>
          </p:nvSpPr>
          <p:spPr bwMode="auto">
            <a:xfrm>
              <a:off x="2553" y="2605"/>
              <a:ext cx="58" cy="62"/>
            </a:xfrm>
            <a:prstGeom prst="rect">
              <a:avLst/>
            </a:prstGeom>
            <a:solidFill>
              <a:srgbClr val="FF6600"/>
            </a:solidFill>
            <a:ln w="12700">
              <a:solidFill>
                <a:srgbClr val="FF6600"/>
              </a:solidFill>
              <a:miter lim="800000"/>
              <a:headEnd/>
              <a:tailEnd/>
            </a:ln>
          </p:spPr>
          <p:txBody>
            <a:bodyPr/>
            <a:lstStyle/>
            <a:p>
              <a:endParaRPr lang="da-DK"/>
            </a:p>
          </p:txBody>
        </p:sp>
        <p:sp>
          <p:nvSpPr>
            <p:cNvPr id="576566" name="Rectangle 54"/>
            <p:cNvSpPr>
              <a:spLocks noChangeArrowheads="1"/>
            </p:cNvSpPr>
            <p:nvPr/>
          </p:nvSpPr>
          <p:spPr bwMode="auto">
            <a:xfrm>
              <a:off x="2529" y="2685"/>
              <a:ext cx="57" cy="63"/>
            </a:xfrm>
            <a:prstGeom prst="rect">
              <a:avLst/>
            </a:prstGeom>
            <a:solidFill>
              <a:srgbClr val="FF6600"/>
            </a:solidFill>
            <a:ln w="12700">
              <a:solidFill>
                <a:srgbClr val="FF6600"/>
              </a:solidFill>
              <a:miter lim="800000"/>
              <a:headEnd/>
              <a:tailEnd/>
            </a:ln>
          </p:spPr>
          <p:txBody>
            <a:bodyPr/>
            <a:lstStyle/>
            <a:p>
              <a:endParaRPr lang="da-DK"/>
            </a:p>
          </p:txBody>
        </p:sp>
        <p:sp>
          <p:nvSpPr>
            <p:cNvPr id="576567" name="Rectangle 55"/>
            <p:cNvSpPr>
              <a:spLocks noChangeArrowheads="1"/>
            </p:cNvSpPr>
            <p:nvPr/>
          </p:nvSpPr>
          <p:spPr bwMode="auto">
            <a:xfrm>
              <a:off x="2611" y="2667"/>
              <a:ext cx="58" cy="63"/>
            </a:xfrm>
            <a:prstGeom prst="rect">
              <a:avLst/>
            </a:prstGeom>
            <a:solidFill>
              <a:srgbClr val="FF6600"/>
            </a:solidFill>
            <a:ln w="12700">
              <a:solidFill>
                <a:srgbClr val="FF6600"/>
              </a:solidFill>
              <a:miter lim="800000"/>
              <a:headEnd/>
              <a:tailEnd/>
            </a:ln>
          </p:spPr>
          <p:txBody>
            <a:bodyPr/>
            <a:lstStyle/>
            <a:p>
              <a:endParaRPr lang="da-DK"/>
            </a:p>
          </p:txBody>
        </p:sp>
        <p:sp>
          <p:nvSpPr>
            <p:cNvPr id="576568" name="Rectangle 56"/>
            <p:cNvSpPr>
              <a:spLocks noChangeArrowheads="1"/>
            </p:cNvSpPr>
            <p:nvPr/>
          </p:nvSpPr>
          <p:spPr bwMode="auto">
            <a:xfrm>
              <a:off x="2545" y="2524"/>
              <a:ext cx="58" cy="63"/>
            </a:xfrm>
            <a:prstGeom prst="rect">
              <a:avLst/>
            </a:prstGeom>
            <a:solidFill>
              <a:srgbClr val="FF6600"/>
            </a:solidFill>
            <a:ln w="12700">
              <a:solidFill>
                <a:srgbClr val="FF6600"/>
              </a:solidFill>
              <a:miter lim="800000"/>
              <a:headEnd/>
              <a:tailEnd/>
            </a:ln>
          </p:spPr>
          <p:txBody>
            <a:bodyPr/>
            <a:lstStyle/>
            <a:p>
              <a:endParaRPr lang="da-DK"/>
            </a:p>
          </p:txBody>
        </p:sp>
        <p:sp>
          <p:nvSpPr>
            <p:cNvPr id="576569" name="Rectangle 57"/>
            <p:cNvSpPr>
              <a:spLocks noChangeArrowheads="1"/>
            </p:cNvSpPr>
            <p:nvPr/>
          </p:nvSpPr>
          <p:spPr bwMode="auto">
            <a:xfrm>
              <a:off x="2800" y="2632"/>
              <a:ext cx="57" cy="62"/>
            </a:xfrm>
            <a:prstGeom prst="rect">
              <a:avLst/>
            </a:prstGeom>
            <a:solidFill>
              <a:srgbClr val="FF6600"/>
            </a:solidFill>
            <a:ln w="12700">
              <a:solidFill>
                <a:srgbClr val="FF6600"/>
              </a:solidFill>
              <a:miter lim="800000"/>
              <a:headEnd/>
              <a:tailEnd/>
            </a:ln>
          </p:spPr>
          <p:txBody>
            <a:bodyPr/>
            <a:lstStyle/>
            <a:p>
              <a:endParaRPr lang="da-DK"/>
            </a:p>
          </p:txBody>
        </p:sp>
        <p:sp>
          <p:nvSpPr>
            <p:cNvPr id="576570" name="Rectangle 58"/>
            <p:cNvSpPr>
              <a:spLocks noChangeArrowheads="1"/>
            </p:cNvSpPr>
            <p:nvPr/>
          </p:nvSpPr>
          <p:spPr bwMode="auto">
            <a:xfrm>
              <a:off x="2594" y="2426"/>
              <a:ext cx="58" cy="63"/>
            </a:xfrm>
            <a:prstGeom prst="rect">
              <a:avLst/>
            </a:prstGeom>
            <a:solidFill>
              <a:srgbClr val="FF6600"/>
            </a:solidFill>
            <a:ln w="12700">
              <a:solidFill>
                <a:srgbClr val="FF6600"/>
              </a:solidFill>
              <a:miter lim="800000"/>
              <a:headEnd/>
              <a:tailEnd/>
            </a:ln>
          </p:spPr>
          <p:txBody>
            <a:bodyPr/>
            <a:lstStyle/>
            <a:p>
              <a:endParaRPr lang="da-DK"/>
            </a:p>
          </p:txBody>
        </p:sp>
        <p:sp>
          <p:nvSpPr>
            <p:cNvPr id="576571" name="Rectangle 59"/>
            <p:cNvSpPr>
              <a:spLocks noChangeArrowheads="1"/>
            </p:cNvSpPr>
            <p:nvPr/>
          </p:nvSpPr>
          <p:spPr bwMode="auto">
            <a:xfrm>
              <a:off x="2562" y="2596"/>
              <a:ext cx="58" cy="62"/>
            </a:xfrm>
            <a:prstGeom prst="rect">
              <a:avLst/>
            </a:prstGeom>
            <a:solidFill>
              <a:srgbClr val="FF6600"/>
            </a:solidFill>
            <a:ln w="12700">
              <a:solidFill>
                <a:srgbClr val="FF6600"/>
              </a:solidFill>
              <a:miter lim="800000"/>
              <a:headEnd/>
              <a:tailEnd/>
            </a:ln>
          </p:spPr>
          <p:txBody>
            <a:bodyPr/>
            <a:lstStyle/>
            <a:p>
              <a:endParaRPr lang="da-DK"/>
            </a:p>
          </p:txBody>
        </p:sp>
        <p:sp>
          <p:nvSpPr>
            <p:cNvPr id="576572" name="Rectangle 60"/>
            <p:cNvSpPr>
              <a:spLocks noChangeArrowheads="1"/>
            </p:cNvSpPr>
            <p:nvPr/>
          </p:nvSpPr>
          <p:spPr bwMode="auto">
            <a:xfrm>
              <a:off x="2586" y="2561"/>
              <a:ext cx="58" cy="61"/>
            </a:xfrm>
            <a:prstGeom prst="rect">
              <a:avLst/>
            </a:prstGeom>
            <a:solidFill>
              <a:srgbClr val="FF6600"/>
            </a:solidFill>
            <a:ln w="12700">
              <a:solidFill>
                <a:srgbClr val="FF6600"/>
              </a:solidFill>
              <a:miter lim="800000"/>
              <a:headEnd/>
              <a:tailEnd/>
            </a:ln>
          </p:spPr>
          <p:txBody>
            <a:bodyPr/>
            <a:lstStyle/>
            <a:p>
              <a:endParaRPr lang="da-DK"/>
            </a:p>
          </p:txBody>
        </p:sp>
        <p:sp>
          <p:nvSpPr>
            <p:cNvPr id="576573" name="Freeform 61"/>
            <p:cNvSpPr>
              <a:spLocks/>
            </p:cNvSpPr>
            <p:nvPr/>
          </p:nvSpPr>
          <p:spPr bwMode="auto">
            <a:xfrm>
              <a:off x="2430" y="2587"/>
              <a:ext cx="67" cy="71"/>
            </a:xfrm>
            <a:custGeom>
              <a:avLst/>
              <a:gdLst>
                <a:gd name="T0" fmla="*/ 31 w 63"/>
                <a:gd name="T1" fmla="*/ 0 h 62"/>
                <a:gd name="T2" fmla="*/ 63 w 63"/>
                <a:gd name="T3" fmla="*/ 62 h 62"/>
                <a:gd name="T4" fmla="*/ 0 w 63"/>
                <a:gd name="T5" fmla="*/ 62 h 62"/>
                <a:gd name="T6" fmla="*/ 31 w 63"/>
                <a:gd name="T7" fmla="*/ 0 h 62"/>
              </a:gdLst>
              <a:ahLst/>
              <a:cxnLst>
                <a:cxn ang="0">
                  <a:pos x="T0" y="T1"/>
                </a:cxn>
                <a:cxn ang="0">
                  <a:pos x="T2" y="T3"/>
                </a:cxn>
                <a:cxn ang="0">
                  <a:pos x="T4" y="T5"/>
                </a:cxn>
                <a:cxn ang="0">
                  <a:pos x="T6" y="T7"/>
                </a:cxn>
              </a:cxnLst>
              <a:rect l="0" t="0" r="r" b="b"/>
              <a:pathLst>
                <a:path w="63" h="62">
                  <a:moveTo>
                    <a:pt x="31" y="0"/>
                  </a:moveTo>
                  <a:lnTo>
                    <a:pt x="63" y="62"/>
                  </a:lnTo>
                  <a:lnTo>
                    <a:pt x="0" y="62"/>
                  </a:lnTo>
                  <a:lnTo>
                    <a:pt x="31" y="0"/>
                  </a:lnTo>
                  <a:close/>
                </a:path>
              </a:pathLst>
            </a:custGeom>
            <a:solidFill>
              <a:srgbClr val="3366FF"/>
            </a:solidFill>
            <a:ln w="12700">
              <a:solidFill>
                <a:srgbClr val="3366FF"/>
              </a:solidFill>
              <a:prstDash val="solid"/>
              <a:round/>
              <a:headEnd/>
              <a:tailEnd/>
            </a:ln>
          </p:spPr>
          <p:txBody>
            <a:bodyPr/>
            <a:lstStyle/>
            <a:p>
              <a:endParaRPr lang="da-DK"/>
            </a:p>
          </p:txBody>
        </p:sp>
        <p:sp>
          <p:nvSpPr>
            <p:cNvPr id="576574" name="Freeform 62"/>
            <p:cNvSpPr>
              <a:spLocks/>
            </p:cNvSpPr>
            <p:nvPr/>
          </p:nvSpPr>
          <p:spPr bwMode="auto">
            <a:xfrm>
              <a:off x="2176" y="2454"/>
              <a:ext cx="65" cy="70"/>
            </a:xfrm>
            <a:custGeom>
              <a:avLst/>
              <a:gdLst>
                <a:gd name="T0" fmla="*/ 31 w 62"/>
                <a:gd name="T1" fmla="*/ 0 h 62"/>
                <a:gd name="T2" fmla="*/ 62 w 62"/>
                <a:gd name="T3" fmla="*/ 62 h 62"/>
                <a:gd name="T4" fmla="*/ 0 w 62"/>
                <a:gd name="T5" fmla="*/ 62 h 62"/>
                <a:gd name="T6" fmla="*/ 31 w 62"/>
                <a:gd name="T7" fmla="*/ 0 h 62"/>
              </a:gdLst>
              <a:ahLst/>
              <a:cxnLst>
                <a:cxn ang="0">
                  <a:pos x="T0" y="T1"/>
                </a:cxn>
                <a:cxn ang="0">
                  <a:pos x="T2" y="T3"/>
                </a:cxn>
                <a:cxn ang="0">
                  <a:pos x="T4" y="T5"/>
                </a:cxn>
                <a:cxn ang="0">
                  <a:pos x="T6" y="T7"/>
                </a:cxn>
              </a:cxnLst>
              <a:rect l="0" t="0" r="r" b="b"/>
              <a:pathLst>
                <a:path w="62" h="62">
                  <a:moveTo>
                    <a:pt x="31" y="0"/>
                  </a:moveTo>
                  <a:lnTo>
                    <a:pt x="62" y="62"/>
                  </a:lnTo>
                  <a:lnTo>
                    <a:pt x="0" y="62"/>
                  </a:lnTo>
                  <a:lnTo>
                    <a:pt x="31" y="0"/>
                  </a:lnTo>
                  <a:close/>
                </a:path>
              </a:pathLst>
            </a:custGeom>
            <a:solidFill>
              <a:srgbClr val="3366FF"/>
            </a:solidFill>
            <a:ln w="12700">
              <a:solidFill>
                <a:srgbClr val="3366FF"/>
              </a:solidFill>
              <a:prstDash val="solid"/>
              <a:round/>
              <a:headEnd/>
              <a:tailEnd/>
            </a:ln>
          </p:spPr>
          <p:txBody>
            <a:bodyPr/>
            <a:lstStyle/>
            <a:p>
              <a:endParaRPr lang="da-DK"/>
            </a:p>
          </p:txBody>
        </p:sp>
        <p:sp>
          <p:nvSpPr>
            <p:cNvPr id="576575" name="Freeform 63"/>
            <p:cNvSpPr>
              <a:spLocks/>
            </p:cNvSpPr>
            <p:nvPr/>
          </p:nvSpPr>
          <p:spPr bwMode="auto">
            <a:xfrm>
              <a:off x="2456" y="2641"/>
              <a:ext cx="65" cy="70"/>
            </a:xfrm>
            <a:custGeom>
              <a:avLst/>
              <a:gdLst>
                <a:gd name="T0" fmla="*/ 31 w 62"/>
                <a:gd name="T1" fmla="*/ 0 h 62"/>
                <a:gd name="T2" fmla="*/ 62 w 62"/>
                <a:gd name="T3" fmla="*/ 62 h 62"/>
                <a:gd name="T4" fmla="*/ 0 w 62"/>
                <a:gd name="T5" fmla="*/ 62 h 62"/>
                <a:gd name="T6" fmla="*/ 31 w 62"/>
                <a:gd name="T7" fmla="*/ 0 h 62"/>
              </a:gdLst>
              <a:ahLst/>
              <a:cxnLst>
                <a:cxn ang="0">
                  <a:pos x="T0" y="T1"/>
                </a:cxn>
                <a:cxn ang="0">
                  <a:pos x="T2" y="T3"/>
                </a:cxn>
                <a:cxn ang="0">
                  <a:pos x="T4" y="T5"/>
                </a:cxn>
                <a:cxn ang="0">
                  <a:pos x="T6" y="T7"/>
                </a:cxn>
              </a:cxnLst>
              <a:rect l="0" t="0" r="r" b="b"/>
              <a:pathLst>
                <a:path w="62" h="62">
                  <a:moveTo>
                    <a:pt x="31" y="0"/>
                  </a:moveTo>
                  <a:lnTo>
                    <a:pt x="62" y="62"/>
                  </a:lnTo>
                  <a:lnTo>
                    <a:pt x="0" y="62"/>
                  </a:lnTo>
                  <a:lnTo>
                    <a:pt x="31" y="0"/>
                  </a:lnTo>
                  <a:close/>
                </a:path>
              </a:pathLst>
            </a:custGeom>
            <a:solidFill>
              <a:srgbClr val="3366FF"/>
            </a:solidFill>
            <a:ln w="12700">
              <a:solidFill>
                <a:srgbClr val="3366FF"/>
              </a:solidFill>
              <a:prstDash val="solid"/>
              <a:round/>
              <a:headEnd/>
              <a:tailEnd/>
            </a:ln>
          </p:spPr>
          <p:txBody>
            <a:bodyPr/>
            <a:lstStyle/>
            <a:p>
              <a:endParaRPr lang="da-DK"/>
            </a:p>
          </p:txBody>
        </p:sp>
        <p:sp>
          <p:nvSpPr>
            <p:cNvPr id="576576" name="Freeform 64"/>
            <p:cNvSpPr>
              <a:spLocks/>
            </p:cNvSpPr>
            <p:nvPr/>
          </p:nvSpPr>
          <p:spPr bwMode="auto">
            <a:xfrm>
              <a:off x="2167" y="2632"/>
              <a:ext cx="67" cy="70"/>
            </a:xfrm>
            <a:custGeom>
              <a:avLst/>
              <a:gdLst>
                <a:gd name="T0" fmla="*/ 31 w 63"/>
                <a:gd name="T1" fmla="*/ 0 h 62"/>
                <a:gd name="T2" fmla="*/ 63 w 63"/>
                <a:gd name="T3" fmla="*/ 62 h 62"/>
                <a:gd name="T4" fmla="*/ 0 w 63"/>
                <a:gd name="T5" fmla="*/ 62 h 62"/>
                <a:gd name="T6" fmla="*/ 31 w 63"/>
                <a:gd name="T7" fmla="*/ 0 h 62"/>
              </a:gdLst>
              <a:ahLst/>
              <a:cxnLst>
                <a:cxn ang="0">
                  <a:pos x="T0" y="T1"/>
                </a:cxn>
                <a:cxn ang="0">
                  <a:pos x="T2" y="T3"/>
                </a:cxn>
                <a:cxn ang="0">
                  <a:pos x="T4" y="T5"/>
                </a:cxn>
                <a:cxn ang="0">
                  <a:pos x="T6" y="T7"/>
                </a:cxn>
              </a:cxnLst>
              <a:rect l="0" t="0" r="r" b="b"/>
              <a:pathLst>
                <a:path w="63" h="62">
                  <a:moveTo>
                    <a:pt x="31" y="0"/>
                  </a:moveTo>
                  <a:lnTo>
                    <a:pt x="63" y="62"/>
                  </a:lnTo>
                  <a:lnTo>
                    <a:pt x="0" y="62"/>
                  </a:lnTo>
                  <a:lnTo>
                    <a:pt x="31" y="0"/>
                  </a:lnTo>
                  <a:close/>
                </a:path>
              </a:pathLst>
            </a:custGeom>
            <a:solidFill>
              <a:srgbClr val="3366FF"/>
            </a:solidFill>
            <a:ln w="12700">
              <a:solidFill>
                <a:srgbClr val="3366FF"/>
              </a:solidFill>
              <a:prstDash val="solid"/>
              <a:round/>
              <a:headEnd/>
              <a:tailEnd/>
            </a:ln>
          </p:spPr>
          <p:txBody>
            <a:bodyPr/>
            <a:lstStyle/>
            <a:p>
              <a:endParaRPr lang="da-DK"/>
            </a:p>
          </p:txBody>
        </p:sp>
        <p:sp>
          <p:nvSpPr>
            <p:cNvPr id="576577" name="Freeform 65"/>
            <p:cNvSpPr>
              <a:spLocks/>
            </p:cNvSpPr>
            <p:nvPr/>
          </p:nvSpPr>
          <p:spPr bwMode="auto">
            <a:xfrm>
              <a:off x="2422" y="2311"/>
              <a:ext cx="66" cy="71"/>
            </a:xfrm>
            <a:custGeom>
              <a:avLst/>
              <a:gdLst>
                <a:gd name="T0" fmla="*/ 32 w 63"/>
                <a:gd name="T1" fmla="*/ 0 h 62"/>
                <a:gd name="T2" fmla="*/ 63 w 63"/>
                <a:gd name="T3" fmla="*/ 62 h 62"/>
                <a:gd name="T4" fmla="*/ 0 w 63"/>
                <a:gd name="T5" fmla="*/ 62 h 62"/>
                <a:gd name="T6" fmla="*/ 32 w 63"/>
                <a:gd name="T7" fmla="*/ 0 h 62"/>
              </a:gdLst>
              <a:ahLst/>
              <a:cxnLst>
                <a:cxn ang="0">
                  <a:pos x="T0" y="T1"/>
                </a:cxn>
                <a:cxn ang="0">
                  <a:pos x="T2" y="T3"/>
                </a:cxn>
                <a:cxn ang="0">
                  <a:pos x="T4" y="T5"/>
                </a:cxn>
                <a:cxn ang="0">
                  <a:pos x="T6" y="T7"/>
                </a:cxn>
              </a:cxnLst>
              <a:rect l="0" t="0" r="r" b="b"/>
              <a:pathLst>
                <a:path w="63" h="62">
                  <a:moveTo>
                    <a:pt x="32" y="0"/>
                  </a:moveTo>
                  <a:lnTo>
                    <a:pt x="63" y="62"/>
                  </a:lnTo>
                  <a:lnTo>
                    <a:pt x="0" y="62"/>
                  </a:lnTo>
                  <a:lnTo>
                    <a:pt x="32" y="0"/>
                  </a:lnTo>
                  <a:close/>
                </a:path>
              </a:pathLst>
            </a:custGeom>
            <a:solidFill>
              <a:srgbClr val="3366FF"/>
            </a:solidFill>
            <a:ln w="12700">
              <a:solidFill>
                <a:srgbClr val="3366FF"/>
              </a:solidFill>
              <a:prstDash val="solid"/>
              <a:round/>
              <a:headEnd/>
              <a:tailEnd/>
            </a:ln>
          </p:spPr>
          <p:txBody>
            <a:bodyPr/>
            <a:lstStyle/>
            <a:p>
              <a:endParaRPr lang="da-DK"/>
            </a:p>
          </p:txBody>
        </p:sp>
        <p:sp>
          <p:nvSpPr>
            <p:cNvPr id="576578" name="Freeform 66"/>
            <p:cNvSpPr>
              <a:spLocks/>
            </p:cNvSpPr>
            <p:nvPr/>
          </p:nvSpPr>
          <p:spPr bwMode="auto">
            <a:xfrm>
              <a:off x="2357" y="2284"/>
              <a:ext cx="65" cy="72"/>
            </a:xfrm>
            <a:custGeom>
              <a:avLst/>
              <a:gdLst>
                <a:gd name="T0" fmla="*/ 31 w 62"/>
                <a:gd name="T1" fmla="*/ 0 h 63"/>
                <a:gd name="T2" fmla="*/ 62 w 62"/>
                <a:gd name="T3" fmla="*/ 63 h 63"/>
                <a:gd name="T4" fmla="*/ 0 w 62"/>
                <a:gd name="T5" fmla="*/ 63 h 63"/>
                <a:gd name="T6" fmla="*/ 31 w 62"/>
                <a:gd name="T7" fmla="*/ 0 h 63"/>
              </a:gdLst>
              <a:ahLst/>
              <a:cxnLst>
                <a:cxn ang="0">
                  <a:pos x="T0" y="T1"/>
                </a:cxn>
                <a:cxn ang="0">
                  <a:pos x="T2" y="T3"/>
                </a:cxn>
                <a:cxn ang="0">
                  <a:pos x="T4" y="T5"/>
                </a:cxn>
                <a:cxn ang="0">
                  <a:pos x="T6" y="T7"/>
                </a:cxn>
              </a:cxnLst>
              <a:rect l="0" t="0" r="r" b="b"/>
              <a:pathLst>
                <a:path w="62" h="63">
                  <a:moveTo>
                    <a:pt x="31" y="0"/>
                  </a:moveTo>
                  <a:lnTo>
                    <a:pt x="62" y="63"/>
                  </a:lnTo>
                  <a:lnTo>
                    <a:pt x="0" y="63"/>
                  </a:lnTo>
                  <a:lnTo>
                    <a:pt x="31" y="0"/>
                  </a:lnTo>
                  <a:close/>
                </a:path>
              </a:pathLst>
            </a:custGeom>
            <a:solidFill>
              <a:srgbClr val="3366FF"/>
            </a:solidFill>
            <a:ln w="12700">
              <a:solidFill>
                <a:srgbClr val="3366FF"/>
              </a:solidFill>
              <a:prstDash val="solid"/>
              <a:round/>
              <a:headEnd/>
              <a:tailEnd/>
            </a:ln>
          </p:spPr>
          <p:txBody>
            <a:bodyPr/>
            <a:lstStyle/>
            <a:p>
              <a:endParaRPr lang="da-DK"/>
            </a:p>
          </p:txBody>
        </p:sp>
        <p:sp>
          <p:nvSpPr>
            <p:cNvPr id="576579" name="Freeform 67"/>
            <p:cNvSpPr>
              <a:spLocks/>
            </p:cNvSpPr>
            <p:nvPr/>
          </p:nvSpPr>
          <p:spPr bwMode="auto">
            <a:xfrm>
              <a:off x="2381" y="2426"/>
              <a:ext cx="66" cy="72"/>
            </a:xfrm>
            <a:custGeom>
              <a:avLst/>
              <a:gdLst>
                <a:gd name="T0" fmla="*/ 31 w 63"/>
                <a:gd name="T1" fmla="*/ 0 h 63"/>
                <a:gd name="T2" fmla="*/ 63 w 63"/>
                <a:gd name="T3" fmla="*/ 63 h 63"/>
                <a:gd name="T4" fmla="*/ 0 w 63"/>
                <a:gd name="T5" fmla="*/ 63 h 63"/>
                <a:gd name="T6" fmla="*/ 31 w 63"/>
                <a:gd name="T7" fmla="*/ 0 h 63"/>
              </a:gdLst>
              <a:ahLst/>
              <a:cxnLst>
                <a:cxn ang="0">
                  <a:pos x="T0" y="T1"/>
                </a:cxn>
                <a:cxn ang="0">
                  <a:pos x="T2" y="T3"/>
                </a:cxn>
                <a:cxn ang="0">
                  <a:pos x="T4" y="T5"/>
                </a:cxn>
                <a:cxn ang="0">
                  <a:pos x="T6" y="T7"/>
                </a:cxn>
              </a:cxnLst>
              <a:rect l="0" t="0" r="r" b="b"/>
              <a:pathLst>
                <a:path w="63" h="63">
                  <a:moveTo>
                    <a:pt x="31" y="0"/>
                  </a:moveTo>
                  <a:lnTo>
                    <a:pt x="63" y="63"/>
                  </a:lnTo>
                  <a:lnTo>
                    <a:pt x="0" y="63"/>
                  </a:lnTo>
                  <a:lnTo>
                    <a:pt x="31" y="0"/>
                  </a:lnTo>
                  <a:close/>
                </a:path>
              </a:pathLst>
            </a:custGeom>
            <a:solidFill>
              <a:srgbClr val="3366FF"/>
            </a:solidFill>
            <a:ln w="12700">
              <a:solidFill>
                <a:srgbClr val="3366FF"/>
              </a:solidFill>
              <a:prstDash val="solid"/>
              <a:round/>
              <a:headEnd/>
              <a:tailEnd/>
            </a:ln>
          </p:spPr>
          <p:txBody>
            <a:bodyPr/>
            <a:lstStyle/>
            <a:p>
              <a:endParaRPr lang="da-DK"/>
            </a:p>
          </p:txBody>
        </p:sp>
        <p:sp>
          <p:nvSpPr>
            <p:cNvPr id="576580" name="Freeform 68"/>
            <p:cNvSpPr>
              <a:spLocks/>
            </p:cNvSpPr>
            <p:nvPr/>
          </p:nvSpPr>
          <p:spPr bwMode="auto">
            <a:xfrm>
              <a:off x="2825" y="2454"/>
              <a:ext cx="65" cy="70"/>
            </a:xfrm>
            <a:custGeom>
              <a:avLst/>
              <a:gdLst>
                <a:gd name="T0" fmla="*/ 31 w 62"/>
                <a:gd name="T1" fmla="*/ 0 h 62"/>
                <a:gd name="T2" fmla="*/ 62 w 62"/>
                <a:gd name="T3" fmla="*/ 62 h 62"/>
                <a:gd name="T4" fmla="*/ 0 w 62"/>
                <a:gd name="T5" fmla="*/ 62 h 62"/>
                <a:gd name="T6" fmla="*/ 31 w 62"/>
                <a:gd name="T7" fmla="*/ 0 h 62"/>
              </a:gdLst>
              <a:ahLst/>
              <a:cxnLst>
                <a:cxn ang="0">
                  <a:pos x="T0" y="T1"/>
                </a:cxn>
                <a:cxn ang="0">
                  <a:pos x="T2" y="T3"/>
                </a:cxn>
                <a:cxn ang="0">
                  <a:pos x="T4" y="T5"/>
                </a:cxn>
                <a:cxn ang="0">
                  <a:pos x="T6" y="T7"/>
                </a:cxn>
              </a:cxnLst>
              <a:rect l="0" t="0" r="r" b="b"/>
              <a:pathLst>
                <a:path w="62" h="62">
                  <a:moveTo>
                    <a:pt x="31" y="0"/>
                  </a:moveTo>
                  <a:lnTo>
                    <a:pt x="62" y="62"/>
                  </a:lnTo>
                  <a:lnTo>
                    <a:pt x="0" y="62"/>
                  </a:lnTo>
                  <a:lnTo>
                    <a:pt x="31" y="0"/>
                  </a:lnTo>
                  <a:close/>
                </a:path>
              </a:pathLst>
            </a:custGeom>
            <a:solidFill>
              <a:srgbClr val="3366FF"/>
            </a:solidFill>
            <a:ln w="12700">
              <a:solidFill>
                <a:srgbClr val="3366FF"/>
              </a:solidFill>
              <a:prstDash val="solid"/>
              <a:round/>
              <a:headEnd/>
              <a:tailEnd/>
            </a:ln>
          </p:spPr>
          <p:txBody>
            <a:bodyPr/>
            <a:lstStyle/>
            <a:p>
              <a:endParaRPr lang="da-DK"/>
            </a:p>
          </p:txBody>
        </p:sp>
        <p:sp>
          <p:nvSpPr>
            <p:cNvPr id="576581" name="Freeform 69"/>
            <p:cNvSpPr>
              <a:spLocks/>
            </p:cNvSpPr>
            <p:nvPr/>
          </p:nvSpPr>
          <p:spPr bwMode="auto">
            <a:xfrm>
              <a:off x="2594" y="2702"/>
              <a:ext cx="67" cy="72"/>
            </a:xfrm>
            <a:custGeom>
              <a:avLst/>
              <a:gdLst>
                <a:gd name="T0" fmla="*/ 32 w 63"/>
                <a:gd name="T1" fmla="*/ 0 h 63"/>
                <a:gd name="T2" fmla="*/ 63 w 63"/>
                <a:gd name="T3" fmla="*/ 63 h 63"/>
                <a:gd name="T4" fmla="*/ 0 w 63"/>
                <a:gd name="T5" fmla="*/ 63 h 63"/>
                <a:gd name="T6" fmla="*/ 32 w 63"/>
                <a:gd name="T7" fmla="*/ 0 h 63"/>
              </a:gdLst>
              <a:ahLst/>
              <a:cxnLst>
                <a:cxn ang="0">
                  <a:pos x="T0" y="T1"/>
                </a:cxn>
                <a:cxn ang="0">
                  <a:pos x="T2" y="T3"/>
                </a:cxn>
                <a:cxn ang="0">
                  <a:pos x="T4" y="T5"/>
                </a:cxn>
                <a:cxn ang="0">
                  <a:pos x="T6" y="T7"/>
                </a:cxn>
              </a:cxnLst>
              <a:rect l="0" t="0" r="r" b="b"/>
              <a:pathLst>
                <a:path w="63" h="63">
                  <a:moveTo>
                    <a:pt x="32" y="0"/>
                  </a:moveTo>
                  <a:lnTo>
                    <a:pt x="63" y="63"/>
                  </a:lnTo>
                  <a:lnTo>
                    <a:pt x="0" y="63"/>
                  </a:lnTo>
                  <a:lnTo>
                    <a:pt x="32" y="0"/>
                  </a:lnTo>
                  <a:close/>
                </a:path>
              </a:pathLst>
            </a:custGeom>
            <a:solidFill>
              <a:srgbClr val="3366FF"/>
            </a:solidFill>
            <a:ln w="12700">
              <a:solidFill>
                <a:srgbClr val="3366FF"/>
              </a:solidFill>
              <a:prstDash val="solid"/>
              <a:round/>
              <a:headEnd/>
              <a:tailEnd/>
            </a:ln>
          </p:spPr>
          <p:txBody>
            <a:bodyPr/>
            <a:lstStyle/>
            <a:p>
              <a:endParaRPr lang="da-DK"/>
            </a:p>
          </p:txBody>
        </p:sp>
        <p:sp>
          <p:nvSpPr>
            <p:cNvPr id="576582" name="Freeform 70"/>
            <p:cNvSpPr>
              <a:spLocks/>
            </p:cNvSpPr>
            <p:nvPr/>
          </p:nvSpPr>
          <p:spPr bwMode="auto">
            <a:xfrm>
              <a:off x="2594" y="2622"/>
              <a:ext cx="67" cy="72"/>
            </a:xfrm>
            <a:custGeom>
              <a:avLst/>
              <a:gdLst>
                <a:gd name="T0" fmla="*/ 32 w 63"/>
                <a:gd name="T1" fmla="*/ 0 h 63"/>
                <a:gd name="T2" fmla="*/ 63 w 63"/>
                <a:gd name="T3" fmla="*/ 63 h 63"/>
                <a:gd name="T4" fmla="*/ 0 w 63"/>
                <a:gd name="T5" fmla="*/ 63 h 63"/>
                <a:gd name="T6" fmla="*/ 32 w 63"/>
                <a:gd name="T7" fmla="*/ 0 h 63"/>
              </a:gdLst>
              <a:ahLst/>
              <a:cxnLst>
                <a:cxn ang="0">
                  <a:pos x="T0" y="T1"/>
                </a:cxn>
                <a:cxn ang="0">
                  <a:pos x="T2" y="T3"/>
                </a:cxn>
                <a:cxn ang="0">
                  <a:pos x="T4" y="T5"/>
                </a:cxn>
                <a:cxn ang="0">
                  <a:pos x="T6" y="T7"/>
                </a:cxn>
              </a:cxnLst>
              <a:rect l="0" t="0" r="r" b="b"/>
              <a:pathLst>
                <a:path w="63" h="63">
                  <a:moveTo>
                    <a:pt x="32" y="0"/>
                  </a:moveTo>
                  <a:lnTo>
                    <a:pt x="63" y="63"/>
                  </a:lnTo>
                  <a:lnTo>
                    <a:pt x="0" y="63"/>
                  </a:lnTo>
                  <a:lnTo>
                    <a:pt x="32" y="0"/>
                  </a:lnTo>
                  <a:close/>
                </a:path>
              </a:pathLst>
            </a:custGeom>
            <a:solidFill>
              <a:srgbClr val="3366FF"/>
            </a:solidFill>
            <a:ln w="12700">
              <a:solidFill>
                <a:srgbClr val="3366FF"/>
              </a:solidFill>
              <a:prstDash val="solid"/>
              <a:round/>
              <a:headEnd/>
              <a:tailEnd/>
            </a:ln>
          </p:spPr>
          <p:txBody>
            <a:bodyPr/>
            <a:lstStyle/>
            <a:p>
              <a:endParaRPr lang="da-DK"/>
            </a:p>
          </p:txBody>
        </p:sp>
        <p:sp>
          <p:nvSpPr>
            <p:cNvPr id="576583" name="Freeform 71"/>
            <p:cNvSpPr>
              <a:spLocks/>
            </p:cNvSpPr>
            <p:nvPr/>
          </p:nvSpPr>
          <p:spPr bwMode="auto">
            <a:xfrm>
              <a:off x="2167" y="2222"/>
              <a:ext cx="67" cy="71"/>
            </a:xfrm>
            <a:custGeom>
              <a:avLst/>
              <a:gdLst>
                <a:gd name="T0" fmla="*/ 31 w 63"/>
                <a:gd name="T1" fmla="*/ 0 h 62"/>
                <a:gd name="T2" fmla="*/ 63 w 63"/>
                <a:gd name="T3" fmla="*/ 62 h 62"/>
                <a:gd name="T4" fmla="*/ 0 w 63"/>
                <a:gd name="T5" fmla="*/ 62 h 62"/>
                <a:gd name="T6" fmla="*/ 31 w 63"/>
                <a:gd name="T7" fmla="*/ 0 h 62"/>
              </a:gdLst>
              <a:ahLst/>
              <a:cxnLst>
                <a:cxn ang="0">
                  <a:pos x="T0" y="T1"/>
                </a:cxn>
                <a:cxn ang="0">
                  <a:pos x="T2" y="T3"/>
                </a:cxn>
                <a:cxn ang="0">
                  <a:pos x="T4" y="T5"/>
                </a:cxn>
                <a:cxn ang="0">
                  <a:pos x="T6" y="T7"/>
                </a:cxn>
              </a:cxnLst>
              <a:rect l="0" t="0" r="r" b="b"/>
              <a:pathLst>
                <a:path w="63" h="62">
                  <a:moveTo>
                    <a:pt x="31" y="0"/>
                  </a:moveTo>
                  <a:lnTo>
                    <a:pt x="63" y="62"/>
                  </a:lnTo>
                  <a:lnTo>
                    <a:pt x="0" y="62"/>
                  </a:lnTo>
                  <a:lnTo>
                    <a:pt x="31" y="0"/>
                  </a:lnTo>
                  <a:close/>
                </a:path>
              </a:pathLst>
            </a:custGeom>
            <a:solidFill>
              <a:srgbClr val="3366FF"/>
            </a:solidFill>
            <a:ln w="12700">
              <a:solidFill>
                <a:srgbClr val="3366FF"/>
              </a:solidFill>
              <a:prstDash val="solid"/>
              <a:round/>
              <a:headEnd/>
              <a:tailEnd/>
            </a:ln>
          </p:spPr>
          <p:txBody>
            <a:bodyPr/>
            <a:lstStyle/>
            <a:p>
              <a:endParaRPr lang="da-DK"/>
            </a:p>
          </p:txBody>
        </p:sp>
        <p:sp>
          <p:nvSpPr>
            <p:cNvPr id="576584" name="Freeform 72"/>
            <p:cNvSpPr>
              <a:spLocks/>
            </p:cNvSpPr>
            <p:nvPr/>
          </p:nvSpPr>
          <p:spPr bwMode="auto">
            <a:xfrm>
              <a:off x="1839" y="2061"/>
              <a:ext cx="66" cy="72"/>
            </a:xfrm>
            <a:custGeom>
              <a:avLst/>
              <a:gdLst>
                <a:gd name="T0" fmla="*/ 31 w 62"/>
                <a:gd name="T1" fmla="*/ 0 h 63"/>
                <a:gd name="T2" fmla="*/ 62 w 62"/>
                <a:gd name="T3" fmla="*/ 63 h 63"/>
                <a:gd name="T4" fmla="*/ 0 w 62"/>
                <a:gd name="T5" fmla="*/ 63 h 63"/>
                <a:gd name="T6" fmla="*/ 31 w 62"/>
                <a:gd name="T7" fmla="*/ 0 h 63"/>
              </a:gdLst>
              <a:ahLst/>
              <a:cxnLst>
                <a:cxn ang="0">
                  <a:pos x="T0" y="T1"/>
                </a:cxn>
                <a:cxn ang="0">
                  <a:pos x="T2" y="T3"/>
                </a:cxn>
                <a:cxn ang="0">
                  <a:pos x="T4" y="T5"/>
                </a:cxn>
                <a:cxn ang="0">
                  <a:pos x="T6" y="T7"/>
                </a:cxn>
              </a:cxnLst>
              <a:rect l="0" t="0" r="r" b="b"/>
              <a:pathLst>
                <a:path w="62" h="63">
                  <a:moveTo>
                    <a:pt x="31" y="0"/>
                  </a:moveTo>
                  <a:lnTo>
                    <a:pt x="62" y="63"/>
                  </a:lnTo>
                  <a:lnTo>
                    <a:pt x="0" y="63"/>
                  </a:lnTo>
                  <a:lnTo>
                    <a:pt x="31" y="0"/>
                  </a:lnTo>
                  <a:close/>
                </a:path>
              </a:pathLst>
            </a:custGeom>
            <a:solidFill>
              <a:srgbClr val="3366FF"/>
            </a:solidFill>
            <a:ln w="12700">
              <a:solidFill>
                <a:srgbClr val="3366FF"/>
              </a:solidFill>
              <a:prstDash val="solid"/>
              <a:round/>
              <a:headEnd/>
              <a:tailEnd/>
            </a:ln>
          </p:spPr>
          <p:txBody>
            <a:bodyPr/>
            <a:lstStyle/>
            <a:p>
              <a:endParaRPr lang="da-DK"/>
            </a:p>
          </p:txBody>
        </p:sp>
        <p:sp>
          <p:nvSpPr>
            <p:cNvPr id="576585" name="Freeform 73"/>
            <p:cNvSpPr>
              <a:spLocks/>
            </p:cNvSpPr>
            <p:nvPr/>
          </p:nvSpPr>
          <p:spPr bwMode="auto">
            <a:xfrm>
              <a:off x="2784" y="2284"/>
              <a:ext cx="65" cy="72"/>
            </a:xfrm>
            <a:custGeom>
              <a:avLst/>
              <a:gdLst>
                <a:gd name="T0" fmla="*/ 31 w 62"/>
                <a:gd name="T1" fmla="*/ 0 h 63"/>
                <a:gd name="T2" fmla="*/ 62 w 62"/>
                <a:gd name="T3" fmla="*/ 63 h 63"/>
                <a:gd name="T4" fmla="*/ 0 w 62"/>
                <a:gd name="T5" fmla="*/ 63 h 63"/>
                <a:gd name="T6" fmla="*/ 31 w 62"/>
                <a:gd name="T7" fmla="*/ 0 h 63"/>
              </a:gdLst>
              <a:ahLst/>
              <a:cxnLst>
                <a:cxn ang="0">
                  <a:pos x="T0" y="T1"/>
                </a:cxn>
                <a:cxn ang="0">
                  <a:pos x="T2" y="T3"/>
                </a:cxn>
                <a:cxn ang="0">
                  <a:pos x="T4" y="T5"/>
                </a:cxn>
                <a:cxn ang="0">
                  <a:pos x="T6" y="T7"/>
                </a:cxn>
              </a:cxnLst>
              <a:rect l="0" t="0" r="r" b="b"/>
              <a:pathLst>
                <a:path w="62" h="63">
                  <a:moveTo>
                    <a:pt x="31" y="0"/>
                  </a:moveTo>
                  <a:lnTo>
                    <a:pt x="62" y="63"/>
                  </a:lnTo>
                  <a:lnTo>
                    <a:pt x="0" y="63"/>
                  </a:lnTo>
                  <a:lnTo>
                    <a:pt x="31" y="0"/>
                  </a:lnTo>
                  <a:close/>
                </a:path>
              </a:pathLst>
            </a:custGeom>
            <a:solidFill>
              <a:srgbClr val="3366FF"/>
            </a:solidFill>
            <a:ln w="12700">
              <a:solidFill>
                <a:srgbClr val="3366FF"/>
              </a:solidFill>
              <a:prstDash val="solid"/>
              <a:round/>
              <a:headEnd/>
              <a:tailEnd/>
            </a:ln>
          </p:spPr>
          <p:txBody>
            <a:bodyPr/>
            <a:lstStyle/>
            <a:p>
              <a:endParaRPr lang="da-DK"/>
            </a:p>
          </p:txBody>
        </p:sp>
        <p:sp>
          <p:nvSpPr>
            <p:cNvPr id="576586" name="Freeform 74"/>
            <p:cNvSpPr>
              <a:spLocks/>
            </p:cNvSpPr>
            <p:nvPr/>
          </p:nvSpPr>
          <p:spPr bwMode="auto">
            <a:xfrm>
              <a:off x="1872" y="2178"/>
              <a:ext cx="1396" cy="854"/>
            </a:xfrm>
            <a:custGeom>
              <a:avLst/>
              <a:gdLst>
                <a:gd name="T0" fmla="*/ 6 w 170"/>
                <a:gd name="T1" fmla="*/ 4 h 96"/>
                <a:gd name="T2" fmla="*/ 18 w 170"/>
                <a:gd name="T3" fmla="*/ 10 h 96"/>
                <a:gd name="T4" fmla="*/ 28 w 170"/>
                <a:gd name="T5" fmla="*/ 16 h 96"/>
                <a:gd name="T6" fmla="*/ 37 w 170"/>
                <a:gd name="T7" fmla="*/ 21 h 96"/>
                <a:gd name="T8" fmla="*/ 44 w 170"/>
                <a:gd name="T9" fmla="*/ 25 h 96"/>
                <a:gd name="T10" fmla="*/ 52 w 170"/>
                <a:gd name="T11" fmla="*/ 29 h 96"/>
                <a:gd name="T12" fmla="*/ 58 w 170"/>
                <a:gd name="T13" fmla="*/ 33 h 96"/>
                <a:gd name="T14" fmla="*/ 64 w 170"/>
                <a:gd name="T15" fmla="*/ 36 h 96"/>
                <a:gd name="T16" fmla="*/ 69 w 170"/>
                <a:gd name="T17" fmla="*/ 39 h 96"/>
                <a:gd name="T18" fmla="*/ 75 w 170"/>
                <a:gd name="T19" fmla="*/ 42 h 96"/>
                <a:gd name="T20" fmla="*/ 79 w 170"/>
                <a:gd name="T21" fmla="*/ 45 h 96"/>
                <a:gd name="T22" fmla="*/ 84 w 170"/>
                <a:gd name="T23" fmla="*/ 47 h 96"/>
                <a:gd name="T24" fmla="*/ 88 w 170"/>
                <a:gd name="T25" fmla="*/ 50 h 96"/>
                <a:gd name="T26" fmla="*/ 92 w 170"/>
                <a:gd name="T27" fmla="*/ 52 h 96"/>
                <a:gd name="T28" fmla="*/ 96 w 170"/>
                <a:gd name="T29" fmla="*/ 54 h 96"/>
                <a:gd name="T30" fmla="*/ 100 w 170"/>
                <a:gd name="T31" fmla="*/ 56 h 96"/>
                <a:gd name="T32" fmla="*/ 103 w 170"/>
                <a:gd name="T33" fmla="*/ 58 h 96"/>
                <a:gd name="T34" fmla="*/ 106 w 170"/>
                <a:gd name="T35" fmla="*/ 60 h 96"/>
                <a:gd name="T36" fmla="*/ 109 w 170"/>
                <a:gd name="T37" fmla="*/ 62 h 96"/>
                <a:gd name="T38" fmla="*/ 112 w 170"/>
                <a:gd name="T39" fmla="*/ 63 h 96"/>
                <a:gd name="T40" fmla="*/ 115 w 170"/>
                <a:gd name="T41" fmla="*/ 65 h 96"/>
                <a:gd name="T42" fmla="*/ 118 w 170"/>
                <a:gd name="T43" fmla="*/ 67 h 96"/>
                <a:gd name="T44" fmla="*/ 121 w 170"/>
                <a:gd name="T45" fmla="*/ 68 h 96"/>
                <a:gd name="T46" fmla="*/ 123 w 170"/>
                <a:gd name="T47" fmla="*/ 70 h 96"/>
                <a:gd name="T48" fmla="*/ 126 w 170"/>
                <a:gd name="T49" fmla="*/ 71 h 96"/>
                <a:gd name="T50" fmla="*/ 128 w 170"/>
                <a:gd name="T51" fmla="*/ 72 h 96"/>
                <a:gd name="T52" fmla="*/ 131 w 170"/>
                <a:gd name="T53" fmla="*/ 74 h 96"/>
                <a:gd name="T54" fmla="*/ 133 w 170"/>
                <a:gd name="T55" fmla="*/ 75 h 96"/>
                <a:gd name="T56" fmla="*/ 135 w 170"/>
                <a:gd name="T57" fmla="*/ 76 h 96"/>
                <a:gd name="T58" fmla="*/ 137 w 170"/>
                <a:gd name="T59" fmla="*/ 77 h 96"/>
                <a:gd name="T60" fmla="*/ 140 w 170"/>
                <a:gd name="T61" fmla="*/ 79 h 96"/>
                <a:gd name="T62" fmla="*/ 142 w 170"/>
                <a:gd name="T63" fmla="*/ 80 h 96"/>
                <a:gd name="T64" fmla="*/ 144 w 170"/>
                <a:gd name="T65" fmla="*/ 81 h 96"/>
                <a:gd name="T66" fmla="*/ 145 w 170"/>
                <a:gd name="T67" fmla="*/ 82 h 96"/>
                <a:gd name="T68" fmla="*/ 147 w 170"/>
                <a:gd name="T69" fmla="*/ 83 h 96"/>
                <a:gd name="T70" fmla="*/ 149 w 170"/>
                <a:gd name="T71" fmla="*/ 84 h 96"/>
                <a:gd name="T72" fmla="*/ 151 w 170"/>
                <a:gd name="T73" fmla="*/ 85 h 96"/>
                <a:gd name="T74" fmla="*/ 153 w 170"/>
                <a:gd name="T75" fmla="*/ 86 h 96"/>
                <a:gd name="T76" fmla="*/ 154 w 170"/>
                <a:gd name="T77" fmla="*/ 87 h 96"/>
                <a:gd name="T78" fmla="*/ 156 w 170"/>
                <a:gd name="T79" fmla="*/ 88 h 96"/>
                <a:gd name="T80" fmla="*/ 158 w 170"/>
                <a:gd name="T81" fmla="*/ 89 h 96"/>
                <a:gd name="T82" fmla="*/ 159 w 170"/>
                <a:gd name="T83" fmla="*/ 90 h 96"/>
                <a:gd name="T84" fmla="*/ 161 w 170"/>
                <a:gd name="T85" fmla="*/ 90 h 96"/>
                <a:gd name="T86" fmla="*/ 162 w 170"/>
                <a:gd name="T87" fmla="*/ 91 h 96"/>
                <a:gd name="T88" fmla="*/ 164 w 170"/>
                <a:gd name="T89" fmla="*/ 92 h 96"/>
                <a:gd name="T90" fmla="*/ 165 w 170"/>
                <a:gd name="T91" fmla="*/ 93 h 96"/>
                <a:gd name="T92" fmla="*/ 167 w 170"/>
                <a:gd name="T93" fmla="*/ 94 h 96"/>
                <a:gd name="T94" fmla="*/ 168 w 170"/>
                <a:gd name="T95" fmla="*/ 95 h 96"/>
                <a:gd name="T96" fmla="*/ 170 w 170"/>
                <a:gd name="T97"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0" h="96">
                  <a:moveTo>
                    <a:pt x="0" y="0"/>
                  </a:moveTo>
                  <a:lnTo>
                    <a:pt x="6" y="4"/>
                  </a:lnTo>
                  <a:lnTo>
                    <a:pt x="12" y="7"/>
                  </a:lnTo>
                  <a:lnTo>
                    <a:pt x="18" y="10"/>
                  </a:lnTo>
                  <a:lnTo>
                    <a:pt x="23" y="13"/>
                  </a:lnTo>
                  <a:lnTo>
                    <a:pt x="28" y="16"/>
                  </a:lnTo>
                  <a:lnTo>
                    <a:pt x="32" y="18"/>
                  </a:lnTo>
                  <a:lnTo>
                    <a:pt x="37" y="21"/>
                  </a:lnTo>
                  <a:lnTo>
                    <a:pt x="41" y="23"/>
                  </a:lnTo>
                  <a:lnTo>
                    <a:pt x="44" y="25"/>
                  </a:lnTo>
                  <a:lnTo>
                    <a:pt x="48" y="27"/>
                  </a:lnTo>
                  <a:lnTo>
                    <a:pt x="52" y="29"/>
                  </a:lnTo>
                  <a:lnTo>
                    <a:pt x="55" y="31"/>
                  </a:lnTo>
                  <a:lnTo>
                    <a:pt x="58" y="33"/>
                  </a:lnTo>
                  <a:lnTo>
                    <a:pt x="61" y="34"/>
                  </a:lnTo>
                  <a:lnTo>
                    <a:pt x="64" y="36"/>
                  </a:lnTo>
                  <a:lnTo>
                    <a:pt x="67" y="38"/>
                  </a:lnTo>
                  <a:lnTo>
                    <a:pt x="69" y="39"/>
                  </a:lnTo>
                  <a:lnTo>
                    <a:pt x="72" y="41"/>
                  </a:lnTo>
                  <a:lnTo>
                    <a:pt x="75" y="42"/>
                  </a:lnTo>
                  <a:lnTo>
                    <a:pt x="77" y="43"/>
                  </a:lnTo>
                  <a:lnTo>
                    <a:pt x="79" y="45"/>
                  </a:lnTo>
                  <a:lnTo>
                    <a:pt x="82" y="46"/>
                  </a:lnTo>
                  <a:lnTo>
                    <a:pt x="84" y="47"/>
                  </a:lnTo>
                  <a:lnTo>
                    <a:pt x="86" y="48"/>
                  </a:lnTo>
                  <a:lnTo>
                    <a:pt x="88" y="50"/>
                  </a:lnTo>
                  <a:lnTo>
                    <a:pt x="90" y="51"/>
                  </a:lnTo>
                  <a:lnTo>
                    <a:pt x="92" y="52"/>
                  </a:lnTo>
                  <a:lnTo>
                    <a:pt x="94" y="53"/>
                  </a:lnTo>
                  <a:lnTo>
                    <a:pt x="96" y="54"/>
                  </a:lnTo>
                  <a:lnTo>
                    <a:pt x="98" y="55"/>
                  </a:lnTo>
                  <a:lnTo>
                    <a:pt x="100" y="56"/>
                  </a:lnTo>
                  <a:lnTo>
                    <a:pt x="101" y="57"/>
                  </a:lnTo>
                  <a:lnTo>
                    <a:pt x="103" y="58"/>
                  </a:lnTo>
                  <a:lnTo>
                    <a:pt x="105" y="59"/>
                  </a:lnTo>
                  <a:lnTo>
                    <a:pt x="106" y="60"/>
                  </a:lnTo>
                  <a:lnTo>
                    <a:pt x="108" y="61"/>
                  </a:lnTo>
                  <a:lnTo>
                    <a:pt x="109" y="62"/>
                  </a:lnTo>
                  <a:lnTo>
                    <a:pt x="111" y="63"/>
                  </a:lnTo>
                  <a:lnTo>
                    <a:pt x="112" y="63"/>
                  </a:lnTo>
                  <a:lnTo>
                    <a:pt x="114" y="64"/>
                  </a:lnTo>
                  <a:lnTo>
                    <a:pt x="115" y="65"/>
                  </a:lnTo>
                  <a:lnTo>
                    <a:pt x="117" y="66"/>
                  </a:lnTo>
                  <a:lnTo>
                    <a:pt x="118" y="67"/>
                  </a:lnTo>
                  <a:lnTo>
                    <a:pt x="120" y="67"/>
                  </a:lnTo>
                  <a:lnTo>
                    <a:pt x="121" y="68"/>
                  </a:lnTo>
                  <a:lnTo>
                    <a:pt x="122" y="69"/>
                  </a:lnTo>
                  <a:lnTo>
                    <a:pt x="123" y="70"/>
                  </a:lnTo>
                  <a:lnTo>
                    <a:pt x="125" y="70"/>
                  </a:lnTo>
                  <a:lnTo>
                    <a:pt x="126" y="71"/>
                  </a:lnTo>
                  <a:lnTo>
                    <a:pt x="127" y="72"/>
                  </a:lnTo>
                  <a:lnTo>
                    <a:pt x="128" y="72"/>
                  </a:lnTo>
                  <a:lnTo>
                    <a:pt x="130" y="73"/>
                  </a:lnTo>
                  <a:lnTo>
                    <a:pt x="131" y="74"/>
                  </a:lnTo>
                  <a:lnTo>
                    <a:pt x="132" y="74"/>
                  </a:lnTo>
                  <a:lnTo>
                    <a:pt x="133" y="75"/>
                  </a:lnTo>
                  <a:lnTo>
                    <a:pt x="134" y="76"/>
                  </a:lnTo>
                  <a:lnTo>
                    <a:pt x="135" y="76"/>
                  </a:lnTo>
                  <a:lnTo>
                    <a:pt x="136" y="77"/>
                  </a:lnTo>
                  <a:lnTo>
                    <a:pt x="137" y="77"/>
                  </a:lnTo>
                  <a:lnTo>
                    <a:pt x="138" y="78"/>
                  </a:lnTo>
                  <a:lnTo>
                    <a:pt x="140" y="79"/>
                  </a:lnTo>
                  <a:lnTo>
                    <a:pt x="141" y="79"/>
                  </a:lnTo>
                  <a:lnTo>
                    <a:pt x="142" y="80"/>
                  </a:lnTo>
                  <a:lnTo>
                    <a:pt x="143" y="80"/>
                  </a:lnTo>
                  <a:lnTo>
                    <a:pt x="144" y="81"/>
                  </a:lnTo>
                  <a:lnTo>
                    <a:pt x="144" y="81"/>
                  </a:lnTo>
                  <a:lnTo>
                    <a:pt x="145" y="82"/>
                  </a:lnTo>
                  <a:lnTo>
                    <a:pt x="146" y="82"/>
                  </a:lnTo>
                  <a:lnTo>
                    <a:pt x="147" y="83"/>
                  </a:lnTo>
                  <a:lnTo>
                    <a:pt x="148" y="83"/>
                  </a:lnTo>
                  <a:lnTo>
                    <a:pt x="149" y="84"/>
                  </a:lnTo>
                  <a:lnTo>
                    <a:pt x="150" y="84"/>
                  </a:lnTo>
                  <a:lnTo>
                    <a:pt x="151" y="85"/>
                  </a:lnTo>
                  <a:lnTo>
                    <a:pt x="152" y="85"/>
                  </a:lnTo>
                  <a:lnTo>
                    <a:pt x="153" y="86"/>
                  </a:lnTo>
                  <a:lnTo>
                    <a:pt x="154" y="86"/>
                  </a:lnTo>
                  <a:lnTo>
                    <a:pt x="154" y="87"/>
                  </a:lnTo>
                  <a:lnTo>
                    <a:pt x="155" y="87"/>
                  </a:lnTo>
                  <a:lnTo>
                    <a:pt x="156" y="88"/>
                  </a:lnTo>
                  <a:lnTo>
                    <a:pt x="157" y="88"/>
                  </a:lnTo>
                  <a:lnTo>
                    <a:pt x="158" y="89"/>
                  </a:lnTo>
                  <a:lnTo>
                    <a:pt x="158" y="89"/>
                  </a:lnTo>
                  <a:lnTo>
                    <a:pt x="159" y="90"/>
                  </a:lnTo>
                  <a:lnTo>
                    <a:pt x="160" y="90"/>
                  </a:lnTo>
                  <a:lnTo>
                    <a:pt x="161" y="90"/>
                  </a:lnTo>
                  <a:lnTo>
                    <a:pt x="162" y="91"/>
                  </a:lnTo>
                  <a:lnTo>
                    <a:pt x="162" y="91"/>
                  </a:lnTo>
                  <a:lnTo>
                    <a:pt x="163" y="92"/>
                  </a:lnTo>
                  <a:lnTo>
                    <a:pt x="164" y="92"/>
                  </a:lnTo>
                  <a:lnTo>
                    <a:pt x="165" y="93"/>
                  </a:lnTo>
                  <a:lnTo>
                    <a:pt x="165" y="93"/>
                  </a:lnTo>
                  <a:lnTo>
                    <a:pt x="166" y="93"/>
                  </a:lnTo>
                  <a:lnTo>
                    <a:pt x="167" y="94"/>
                  </a:lnTo>
                  <a:lnTo>
                    <a:pt x="167" y="94"/>
                  </a:lnTo>
                  <a:lnTo>
                    <a:pt x="168" y="95"/>
                  </a:lnTo>
                  <a:lnTo>
                    <a:pt x="169" y="95"/>
                  </a:lnTo>
                  <a:lnTo>
                    <a:pt x="170" y="95"/>
                  </a:lnTo>
                  <a:lnTo>
                    <a:pt x="170" y="9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576590" name="Rectangle 78"/>
            <p:cNvSpPr>
              <a:spLocks noChangeArrowheads="1"/>
            </p:cNvSpPr>
            <p:nvPr/>
          </p:nvSpPr>
          <p:spPr bwMode="auto">
            <a:xfrm>
              <a:off x="1617" y="158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50000"/>
                </a:spcBef>
              </a:pPr>
              <a:endParaRPr lang="da-DK" altLang="da-DK"/>
            </a:p>
          </p:txBody>
        </p:sp>
        <p:sp>
          <p:nvSpPr>
            <p:cNvPr id="576591" name="Rectangle 79"/>
            <p:cNvSpPr>
              <a:spLocks noChangeArrowheads="1"/>
            </p:cNvSpPr>
            <p:nvPr/>
          </p:nvSpPr>
          <p:spPr bwMode="auto">
            <a:xfrm>
              <a:off x="2750" y="1979"/>
              <a:ext cx="106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50000"/>
                </a:spcBef>
              </a:pPr>
              <a:r>
                <a:rPr lang="da-DK" altLang="da-DK" sz="1900" b="1">
                  <a:solidFill>
                    <a:srgbClr val="000000"/>
                  </a:solidFill>
                </a:rPr>
                <a:t>Max. Rec. = 10</a:t>
              </a:r>
              <a:r>
                <a:rPr lang="da-DK" altLang="da-DK" sz="1900" b="1" baseline="30000">
                  <a:solidFill>
                    <a:srgbClr val="000000"/>
                  </a:solidFill>
                </a:rPr>
                <a:t>6</a:t>
              </a:r>
              <a:r>
                <a:rPr lang="da-DK" altLang="da-DK" sz="1900" b="1">
                  <a:solidFill>
                    <a:srgbClr val="000000"/>
                  </a:solidFill>
                </a:rPr>
                <a:t> L</a:t>
              </a:r>
              <a:r>
                <a:rPr lang="da-DK" altLang="da-DK" sz="1900" b="1" baseline="-25000">
                  <a:solidFill>
                    <a:srgbClr val="000000"/>
                  </a:solidFill>
                </a:rPr>
                <a:t>max</a:t>
              </a:r>
              <a:r>
                <a:rPr lang="da-DK" altLang="da-DK" sz="1900" b="1" baseline="30000">
                  <a:solidFill>
                    <a:srgbClr val="000000"/>
                  </a:solidFill>
                </a:rPr>
                <a:t>-3.0</a:t>
              </a:r>
              <a:endParaRPr lang="da-DK" altLang="da-DK" b="1" baseline="30000"/>
            </a:p>
          </p:txBody>
        </p:sp>
        <p:sp>
          <p:nvSpPr>
            <p:cNvPr id="576593" name="Rectangle 81"/>
            <p:cNvSpPr>
              <a:spLocks noChangeArrowheads="1"/>
            </p:cNvSpPr>
            <p:nvPr/>
          </p:nvSpPr>
          <p:spPr bwMode="auto">
            <a:xfrm>
              <a:off x="3375" y="2328"/>
              <a:ext cx="6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50000"/>
                </a:spcBef>
              </a:pPr>
              <a:r>
                <a:rPr lang="da-DK" altLang="da-DK" sz="1900" b="1">
                  <a:solidFill>
                    <a:srgbClr val="000000"/>
                  </a:solidFill>
                </a:rPr>
                <a:t>R</a:t>
              </a:r>
              <a:endParaRPr lang="da-DK" altLang="da-DK" b="1"/>
            </a:p>
          </p:txBody>
        </p:sp>
        <p:sp>
          <p:nvSpPr>
            <p:cNvPr id="576594" name="Rectangle 82"/>
            <p:cNvSpPr>
              <a:spLocks noChangeArrowheads="1"/>
            </p:cNvSpPr>
            <p:nvPr/>
          </p:nvSpPr>
          <p:spPr bwMode="auto">
            <a:xfrm>
              <a:off x="3490" y="2293"/>
              <a:ext cx="4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50000"/>
                </a:spcBef>
              </a:pPr>
              <a:r>
                <a:rPr lang="da-DK" altLang="da-DK" sz="1300" b="1">
                  <a:solidFill>
                    <a:srgbClr val="000000"/>
                  </a:solidFill>
                </a:rPr>
                <a:t>2</a:t>
              </a:r>
              <a:endParaRPr lang="da-DK" altLang="da-DK" b="1"/>
            </a:p>
          </p:txBody>
        </p:sp>
        <p:sp>
          <p:nvSpPr>
            <p:cNvPr id="576595" name="Rectangle 83"/>
            <p:cNvSpPr>
              <a:spLocks noChangeArrowheads="1"/>
            </p:cNvSpPr>
            <p:nvPr/>
          </p:nvSpPr>
          <p:spPr bwMode="auto">
            <a:xfrm>
              <a:off x="3547" y="2328"/>
              <a:ext cx="408"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50000"/>
                </a:spcBef>
              </a:pPr>
              <a:r>
                <a:rPr lang="da-DK" altLang="da-DK" sz="1900" b="1" dirty="0">
                  <a:solidFill>
                    <a:srgbClr val="000000"/>
                  </a:solidFill>
                </a:rPr>
                <a:t> = </a:t>
              </a:r>
              <a:r>
                <a:rPr lang="da-DK" altLang="da-DK" sz="1900" b="1" dirty="0" smtClean="0">
                  <a:solidFill>
                    <a:srgbClr val="000000"/>
                  </a:solidFill>
                </a:rPr>
                <a:t>0.59</a:t>
              </a:r>
              <a:endParaRPr lang="da-DK" altLang="da-DK" b="1" dirty="0"/>
            </a:p>
          </p:txBody>
        </p:sp>
        <p:sp>
          <p:nvSpPr>
            <p:cNvPr id="576596" name="Rectangle 84"/>
            <p:cNvSpPr>
              <a:spLocks noChangeArrowheads="1"/>
            </p:cNvSpPr>
            <p:nvPr/>
          </p:nvSpPr>
          <p:spPr bwMode="auto">
            <a:xfrm>
              <a:off x="1322" y="3433"/>
              <a:ext cx="1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50000"/>
                </a:spcBef>
              </a:pPr>
              <a:r>
                <a:rPr lang="da-DK" altLang="da-DK" sz="1600" b="1">
                  <a:solidFill>
                    <a:srgbClr val="000000"/>
                  </a:solidFill>
                </a:rPr>
                <a:t>0,01</a:t>
              </a:r>
              <a:endParaRPr lang="da-DK" altLang="da-DK"/>
            </a:p>
          </p:txBody>
        </p:sp>
        <p:sp>
          <p:nvSpPr>
            <p:cNvPr id="576597" name="Rectangle 85"/>
            <p:cNvSpPr>
              <a:spLocks noChangeArrowheads="1"/>
            </p:cNvSpPr>
            <p:nvPr/>
          </p:nvSpPr>
          <p:spPr bwMode="auto">
            <a:xfrm>
              <a:off x="1396" y="3149"/>
              <a:ext cx="12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50000"/>
                </a:spcBef>
              </a:pPr>
              <a:r>
                <a:rPr lang="da-DK" altLang="da-DK" sz="1600" b="1">
                  <a:solidFill>
                    <a:srgbClr val="000000"/>
                  </a:solidFill>
                </a:rPr>
                <a:t>0,1</a:t>
              </a:r>
              <a:endParaRPr lang="da-DK" altLang="da-DK"/>
            </a:p>
          </p:txBody>
        </p:sp>
        <p:sp>
          <p:nvSpPr>
            <p:cNvPr id="576598" name="Rectangle 86"/>
            <p:cNvSpPr>
              <a:spLocks noChangeArrowheads="1"/>
            </p:cNvSpPr>
            <p:nvPr/>
          </p:nvSpPr>
          <p:spPr bwMode="auto">
            <a:xfrm>
              <a:off x="1503" y="2872"/>
              <a:ext cx="4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50000"/>
                </a:spcBef>
              </a:pPr>
              <a:r>
                <a:rPr lang="da-DK" altLang="da-DK" sz="1600" b="1">
                  <a:solidFill>
                    <a:srgbClr val="000000"/>
                  </a:solidFill>
                </a:rPr>
                <a:t>1</a:t>
              </a:r>
              <a:endParaRPr lang="da-DK" altLang="da-DK"/>
            </a:p>
          </p:txBody>
        </p:sp>
        <p:sp>
          <p:nvSpPr>
            <p:cNvPr id="576599" name="Rectangle 87"/>
            <p:cNvSpPr>
              <a:spLocks noChangeArrowheads="1"/>
            </p:cNvSpPr>
            <p:nvPr/>
          </p:nvSpPr>
          <p:spPr bwMode="auto">
            <a:xfrm>
              <a:off x="1428" y="2587"/>
              <a:ext cx="9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50000"/>
                </a:spcBef>
              </a:pPr>
              <a:r>
                <a:rPr lang="da-DK" altLang="da-DK" sz="1600" b="1">
                  <a:solidFill>
                    <a:srgbClr val="000000"/>
                  </a:solidFill>
                </a:rPr>
                <a:t>10</a:t>
              </a:r>
              <a:endParaRPr lang="da-DK" altLang="da-DK"/>
            </a:p>
          </p:txBody>
        </p:sp>
        <p:sp>
          <p:nvSpPr>
            <p:cNvPr id="576600" name="Rectangle 88"/>
            <p:cNvSpPr>
              <a:spLocks noChangeArrowheads="1"/>
            </p:cNvSpPr>
            <p:nvPr/>
          </p:nvSpPr>
          <p:spPr bwMode="auto">
            <a:xfrm>
              <a:off x="1355" y="2302"/>
              <a:ext cx="14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50000"/>
                </a:spcBef>
              </a:pPr>
              <a:r>
                <a:rPr lang="da-DK" altLang="da-DK" sz="1600" b="1">
                  <a:solidFill>
                    <a:srgbClr val="000000"/>
                  </a:solidFill>
                </a:rPr>
                <a:t>100</a:t>
              </a:r>
              <a:endParaRPr lang="da-DK" altLang="da-DK"/>
            </a:p>
          </p:txBody>
        </p:sp>
        <p:sp>
          <p:nvSpPr>
            <p:cNvPr id="576601" name="Rectangle 89"/>
            <p:cNvSpPr>
              <a:spLocks noChangeArrowheads="1"/>
            </p:cNvSpPr>
            <p:nvPr/>
          </p:nvSpPr>
          <p:spPr bwMode="auto">
            <a:xfrm>
              <a:off x="1281" y="2026"/>
              <a:ext cx="19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50000"/>
                </a:spcBef>
              </a:pPr>
              <a:r>
                <a:rPr lang="da-DK" altLang="da-DK" sz="1600" b="1">
                  <a:solidFill>
                    <a:srgbClr val="000000"/>
                  </a:solidFill>
                </a:rPr>
                <a:t>1000</a:t>
              </a:r>
              <a:endParaRPr lang="da-DK" altLang="da-DK"/>
            </a:p>
          </p:txBody>
        </p:sp>
        <p:sp>
          <p:nvSpPr>
            <p:cNvPr id="576602" name="Rectangle 90"/>
            <p:cNvSpPr>
              <a:spLocks noChangeArrowheads="1"/>
            </p:cNvSpPr>
            <p:nvPr/>
          </p:nvSpPr>
          <p:spPr bwMode="auto">
            <a:xfrm>
              <a:off x="1206" y="1741"/>
              <a:ext cx="2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50000"/>
                </a:spcBef>
              </a:pPr>
              <a:r>
                <a:rPr lang="da-DK" altLang="da-DK" sz="1600" b="1">
                  <a:solidFill>
                    <a:srgbClr val="000000"/>
                  </a:solidFill>
                </a:rPr>
                <a:t>10000</a:t>
              </a:r>
              <a:endParaRPr lang="da-DK" altLang="da-DK"/>
            </a:p>
          </p:txBody>
        </p:sp>
        <p:sp>
          <p:nvSpPr>
            <p:cNvPr id="576603" name="Rectangle 91"/>
            <p:cNvSpPr>
              <a:spLocks noChangeArrowheads="1"/>
            </p:cNvSpPr>
            <p:nvPr/>
          </p:nvSpPr>
          <p:spPr bwMode="auto">
            <a:xfrm>
              <a:off x="1609" y="3647"/>
              <a:ext cx="9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50000"/>
                </a:spcBef>
              </a:pPr>
              <a:r>
                <a:rPr lang="da-DK" altLang="da-DK" sz="1600" b="1">
                  <a:solidFill>
                    <a:srgbClr val="000000"/>
                  </a:solidFill>
                </a:rPr>
                <a:t>10</a:t>
              </a:r>
              <a:endParaRPr lang="da-DK" altLang="da-DK"/>
            </a:p>
          </p:txBody>
        </p:sp>
        <p:sp>
          <p:nvSpPr>
            <p:cNvPr id="576604" name="Rectangle 92"/>
            <p:cNvSpPr>
              <a:spLocks noChangeArrowheads="1"/>
            </p:cNvSpPr>
            <p:nvPr/>
          </p:nvSpPr>
          <p:spPr bwMode="auto">
            <a:xfrm>
              <a:off x="2973" y="3647"/>
              <a:ext cx="14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50000"/>
                </a:spcBef>
              </a:pPr>
              <a:r>
                <a:rPr lang="da-DK" altLang="da-DK" sz="1600" b="1">
                  <a:solidFill>
                    <a:srgbClr val="000000"/>
                  </a:solidFill>
                </a:rPr>
                <a:t>100</a:t>
              </a:r>
              <a:endParaRPr lang="da-DK" altLang="da-DK"/>
            </a:p>
          </p:txBody>
        </p:sp>
        <p:sp>
          <p:nvSpPr>
            <p:cNvPr id="576605" name="Rectangle 93"/>
            <p:cNvSpPr>
              <a:spLocks noChangeArrowheads="1"/>
            </p:cNvSpPr>
            <p:nvPr/>
          </p:nvSpPr>
          <p:spPr bwMode="auto">
            <a:xfrm>
              <a:off x="4327" y="3647"/>
              <a:ext cx="19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50000"/>
                </a:spcBef>
              </a:pPr>
              <a:r>
                <a:rPr lang="da-DK" altLang="da-DK" sz="1600" b="1">
                  <a:solidFill>
                    <a:srgbClr val="000000"/>
                  </a:solidFill>
                </a:rPr>
                <a:t>1000</a:t>
              </a:r>
              <a:endParaRPr lang="da-DK" altLang="da-DK"/>
            </a:p>
          </p:txBody>
        </p:sp>
        <p:sp>
          <p:nvSpPr>
            <p:cNvPr id="576606" name="Rectangle 94"/>
            <p:cNvSpPr>
              <a:spLocks noChangeArrowheads="1"/>
            </p:cNvSpPr>
            <p:nvPr/>
          </p:nvSpPr>
          <p:spPr bwMode="auto">
            <a:xfrm>
              <a:off x="2426" y="3882"/>
              <a:ext cx="109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50000"/>
                </a:spcBef>
              </a:pPr>
              <a:r>
                <a:rPr lang="da-DK" altLang="da-DK" sz="1600" b="1">
                  <a:solidFill>
                    <a:srgbClr val="000000"/>
                  </a:solidFill>
                </a:rPr>
                <a:t>Maximum length, L</a:t>
              </a:r>
              <a:r>
                <a:rPr lang="da-DK" altLang="da-DK" sz="1600" b="1" baseline="-25000">
                  <a:solidFill>
                    <a:srgbClr val="000000"/>
                  </a:solidFill>
                </a:rPr>
                <a:t>max</a:t>
              </a:r>
              <a:r>
                <a:rPr lang="da-DK" altLang="da-DK" sz="1600" b="1">
                  <a:solidFill>
                    <a:srgbClr val="000000"/>
                  </a:solidFill>
                </a:rPr>
                <a:t> (cm)</a:t>
              </a:r>
              <a:endParaRPr lang="da-DK" altLang="da-DK"/>
            </a:p>
          </p:txBody>
        </p:sp>
        <p:sp>
          <p:nvSpPr>
            <p:cNvPr id="576607" name="Rectangle 95"/>
            <p:cNvSpPr>
              <a:spLocks noChangeArrowheads="1"/>
            </p:cNvSpPr>
            <p:nvPr/>
          </p:nvSpPr>
          <p:spPr bwMode="auto">
            <a:xfrm rot="16200000">
              <a:off x="468" y="2675"/>
              <a:ext cx="802"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50000"/>
                </a:spcBef>
              </a:pPr>
              <a:r>
                <a:rPr lang="da-DK" altLang="da-DK" sz="2000" b="1" dirty="0">
                  <a:solidFill>
                    <a:srgbClr val="000000"/>
                  </a:solidFill>
                </a:rPr>
                <a:t>Max. no. of </a:t>
              </a:r>
              <a:endParaRPr lang="da-DK" altLang="da-DK" sz="2000" dirty="0"/>
            </a:p>
          </p:txBody>
        </p:sp>
        <p:sp>
          <p:nvSpPr>
            <p:cNvPr id="576608" name="Rectangle 96"/>
            <p:cNvSpPr>
              <a:spLocks noChangeArrowheads="1"/>
            </p:cNvSpPr>
            <p:nvPr/>
          </p:nvSpPr>
          <p:spPr bwMode="auto">
            <a:xfrm rot="16200000">
              <a:off x="544" y="2725"/>
              <a:ext cx="952"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50000"/>
                </a:spcBef>
              </a:pPr>
              <a:r>
                <a:rPr lang="da-DK" altLang="da-DK" sz="2000" b="1" dirty="0">
                  <a:solidFill>
                    <a:srgbClr val="000000"/>
                  </a:solidFill>
                </a:rPr>
                <a:t>recruts</a:t>
              </a:r>
              <a:r>
                <a:rPr lang="da-DK" altLang="da-DK" sz="1600" b="1" dirty="0">
                  <a:solidFill>
                    <a:srgbClr val="000000"/>
                  </a:solidFill>
                </a:rPr>
                <a:t> </a:t>
              </a:r>
              <a:r>
                <a:rPr lang="da-DK" altLang="da-DK" sz="2000" b="1" dirty="0">
                  <a:solidFill>
                    <a:srgbClr val="000000"/>
                  </a:solidFill>
                </a:rPr>
                <a:t>per kg </a:t>
              </a:r>
              <a:endParaRPr lang="da-DK" altLang="da-DK" sz="2000" dirty="0"/>
            </a:p>
          </p:txBody>
        </p:sp>
        <p:sp>
          <p:nvSpPr>
            <p:cNvPr id="576609" name="Rectangle 97"/>
            <p:cNvSpPr>
              <a:spLocks noChangeArrowheads="1"/>
            </p:cNvSpPr>
            <p:nvPr/>
          </p:nvSpPr>
          <p:spPr bwMode="auto">
            <a:xfrm rot="16200000">
              <a:off x="883" y="2707"/>
              <a:ext cx="576"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50000"/>
                </a:spcBef>
              </a:pPr>
              <a:r>
                <a:rPr lang="da-DK" altLang="da-DK" sz="2000" b="1" dirty="0">
                  <a:solidFill>
                    <a:srgbClr val="000000"/>
                  </a:solidFill>
                </a:rPr>
                <a:t>spawner</a:t>
              </a:r>
              <a:endParaRPr lang="da-DK" altLang="da-DK" sz="2000" dirty="0"/>
            </a:p>
          </p:txBody>
        </p:sp>
        <p:sp>
          <p:nvSpPr>
            <p:cNvPr id="576610" name="Rectangle 98"/>
            <p:cNvSpPr>
              <a:spLocks noChangeArrowheads="1"/>
            </p:cNvSpPr>
            <p:nvPr/>
          </p:nvSpPr>
          <p:spPr bwMode="auto">
            <a:xfrm>
              <a:off x="3622" y="2987"/>
              <a:ext cx="763" cy="428"/>
            </a:xfrm>
            <a:prstGeom prst="rect">
              <a:avLst/>
            </a:prstGeom>
            <a:solidFill>
              <a:srgbClr val="FFFFFF"/>
            </a:solidFill>
            <a:ln w="0">
              <a:solidFill>
                <a:srgbClr val="000000"/>
              </a:solidFill>
              <a:miter lim="800000"/>
              <a:headEnd/>
              <a:tailEnd/>
            </a:ln>
          </p:spPr>
          <p:txBody>
            <a:bodyPr/>
            <a:lstStyle/>
            <a:p>
              <a:endParaRPr lang="da-DK"/>
            </a:p>
          </p:txBody>
        </p:sp>
        <p:sp>
          <p:nvSpPr>
            <p:cNvPr id="576611" name="Rectangle 99"/>
            <p:cNvSpPr>
              <a:spLocks noChangeArrowheads="1"/>
            </p:cNvSpPr>
            <p:nvPr/>
          </p:nvSpPr>
          <p:spPr bwMode="auto">
            <a:xfrm>
              <a:off x="3678" y="3076"/>
              <a:ext cx="58" cy="63"/>
            </a:xfrm>
            <a:prstGeom prst="rect">
              <a:avLst/>
            </a:prstGeom>
            <a:solidFill>
              <a:srgbClr val="FF6600"/>
            </a:solidFill>
            <a:ln w="12700">
              <a:solidFill>
                <a:srgbClr val="FF6600"/>
              </a:solidFill>
              <a:miter lim="800000"/>
              <a:headEnd/>
              <a:tailEnd/>
            </a:ln>
          </p:spPr>
          <p:txBody>
            <a:bodyPr/>
            <a:lstStyle/>
            <a:p>
              <a:endParaRPr lang="da-DK"/>
            </a:p>
          </p:txBody>
        </p:sp>
        <p:sp>
          <p:nvSpPr>
            <p:cNvPr id="576612" name="Rectangle 100"/>
            <p:cNvSpPr>
              <a:spLocks noChangeArrowheads="1"/>
            </p:cNvSpPr>
            <p:nvPr/>
          </p:nvSpPr>
          <p:spPr bwMode="auto">
            <a:xfrm>
              <a:off x="3786" y="3024"/>
              <a:ext cx="37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50000"/>
                </a:spcBef>
              </a:pPr>
              <a:r>
                <a:rPr lang="da-DK" altLang="da-DK" sz="1600">
                  <a:solidFill>
                    <a:srgbClr val="000000"/>
                  </a:solidFill>
                </a:rPr>
                <a:t>Demersal</a:t>
              </a:r>
              <a:endParaRPr lang="da-DK" altLang="da-DK"/>
            </a:p>
          </p:txBody>
        </p:sp>
        <p:sp>
          <p:nvSpPr>
            <p:cNvPr id="576613" name="Freeform 101"/>
            <p:cNvSpPr>
              <a:spLocks/>
            </p:cNvSpPr>
            <p:nvPr/>
          </p:nvSpPr>
          <p:spPr bwMode="auto">
            <a:xfrm>
              <a:off x="3678" y="3291"/>
              <a:ext cx="67" cy="71"/>
            </a:xfrm>
            <a:custGeom>
              <a:avLst/>
              <a:gdLst>
                <a:gd name="T0" fmla="*/ 31 w 63"/>
                <a:gd name="T1" fmla="*/ 0 h 62"/>
                <a:gd name="T2" fmla="*/ 63 w 63"/>
                <a:gd name="T3" fmla="*/ 62 h 62"/>
                <a:gd name="T4" fmla="*/ 0 w 63"/>
                <a:gd name="T5" fmla="*/ 62 h 62"/>
                <a:gd name="T6" fmla="*/ 31 w 63"/>
                <a:gd name="T7" fmla="*/ 0 h 62"/>
              </a:gdLst>
              <a:ahLst/>
              <a:cxnLst>
                <a:cxn ang="0">
                  <a:pos x="T0" y="T1"/>
                </a:cxn>
                <a:cxn ang="0">
                  <a:pos x="T2" y="T3"/>
                </a:cxn>
                <a:cxn ang="0">
                  <a:pos x="T4" y="T5"/>
                </a:cxn>
                <a:cxn ang="0">
                  <a:pos x="T6" y="T7"/>
                </a:cxn>
              </a:cxnLst>
              <a:rect l="0" t="0" r="r" b="b"/>
              <a:pathLst>
                <a:path w="63" h="62">
                  <a:moveTo>
                    <a:pt x="31" y="0"/>
                  </a:moveTo>
                  <a:lnTo>
                    <a:pt x="63" y="62"/>
                  </a:lnTo>
                  <a:lnTo>
                    <a:pt x="0" y="62"/>
                  </a:lnTo>
                  <a:lnTo>
                    <a:pt x="31" y="0"/>
                  </a:lnTo>
                  <a:close/>
                </a:path>
              </a:pathLst>
            </a:custGeom>
            <a:solidFill>
              <a:srgbClr val="3366FF"/>
            </a:solidFill>
            <a:ln w="12700">
              <a:solidFill>
                <a:srgbClr val="3366FF"/>
              </a:solidFill>
              <a:prstDash val="solid"/>
              <a:round/>
              <a:headEnd/>
              <a:tailEnd/>
            </a:ln>
          </p:spPr>
          <p:txBody>
            <a:bodyPr/>
            <a:lstStyle/>
            <a:p>
              <a:endParaRPr lang="da-DK"/>
            </a:p>
          </p:txBody>
        </p:sp>
        <p:sp>
          <p:nvSpPr>
            <p:cNvPr id="576614" name="Rectangle 102"/>
            <p:cNvSpPr>
              <a:spLocks noChangeArrowheads="1"/>
            </p:cNvSpPr>
            <p:nvPr/>
          </p:nvSpPr>
          <p:spPr bwMode="auto">
            <a:xfrm>
              <a:off x="3786" y="3236"/>
              <a:ext cx="2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50000"/>
                </a:spcBef>
              </a:pPr>
              <a:r>
                <a:rPr lang="da-DK" altLang="da-DK" sz="1600">
                  <a:solidFill>
                    <a:srgbClr val="000000"/>
                  </a:solidFill>
                </a:rPr>
                <a:t>Pelagic</a:t>
              </a:r>
              <a:endParaRPr lang="da-DK" altLang="da-DK"/>
            </a:p>
          </p:txBody>
        </p:sp>
      </p:grpSp>
      <p:sp>
        <p:nvSpPr>
          <p:cNvPr id="102" name="Title 1"/>
          <p:cNvSpPr>
            <a:spLocks noGrp="1"/>
          </p:cNvSpPr>
          <p:nvPr>
            <p:ph type="title"/>
          </p:nvPr>
        </p:nvSpPr>
        <p:spPr>
          <a:xfrm>
            <a:off x="838200" y="115753"/>
            <a:ext cx="10515600" cy="1325563"/>
          </a:xfrm>
        </p:spPr>
        <p:txBody>
          <a:bodyPr/>
          <a:lstStyle/>
          <a:p>
            <a:r>
              <a:rPr lang="en-GB" dirty="0" smtClean="0">
                <a:solidFill>
                  <a:srgbClr val="FF0000"/>
                </a:solidFill>
              </a:rPr>
              <a:t>The Empirical </a:t>
            </a:r>
            <a:r>
              <a:rPr lang="en-GB" dirty="0">
                <a:solidFill>
                  <a:srgbClr val="FF0000"/>
                </a:solidFill>
              </a:rPr>
              <a:t>E</a:t>
            </a:r>
            <a:r>
              <a:rPr lang="en-GB" dirty="0" smtClean="0">
                <a:solidFill>
                  <a:srgbClr val="FF0000"/>
                </a:solidFill>
              </a:rPr>
              <a:t>vidence</a:t>
            </a:r>
            <a:endParaRPr lang="en-GB" dirty="0">
              <a:solidFill>
                <a:srgbClr val="FF0000"/>
              </a:solidFill>
            </a:endParaRPr>
          </a:p>
        </p:txBody>
      </p:sp>
      <p:sp>
        <p:nvSpPr>
          <p:cNvPr id="2" name="Rectangle 1"/>
          <p:cNvSpPr/>
          <p:nvPr/>
        </p:nvSpPr>
        <p:spPr>
          <a:xfrm>
            <a:off x="729425" y="5640921"/>
            <a:ext cx="11323783" cy="1089529"/>
          </a:xfrm>
          <a:prstGeom prst="rect">
            <a:avLst/>
          </a:prstGeom>
        </p:spPr>
        <p:txBody>
          <a:bodyPr wrap="square">
            <a:spAutoFit/>
          </a:bodyPr>
          <a:lstStyle/>
          <a:p>
            <a:pPr lvl="0">
              <a:lnSpc>
                <a:spcPct val="90000"/>
              </a:lnSpc>
              <a:spcBef>
                <a:spcPts val="1000"/>
              </a:spcBef>
            </a:pPr>
            <a:r>
              <a:rPr lang="da-DK" altLang="en-US" sz="3600" dirty="0">
                <a:solidFill>
                  <a:srgbClr val="000000"/>
                </a:solidFill>
              </a:rPr>
              <a:t>In seasonal seas this scaling seems </a:t>
            </a:r>
            <a:r>
              <a:rPr lang="da-DK" altLang="en-US" sz="3600" dirty="0">
                <a:solidFill>
                  <a:srgbClr val="FF0000"/>
                </a:solidFill>
              </a:rPr>
              <a:t>unlikely to be due to differences in fecundity!</a:t>
            </a:r>
          </a:p>
        </p:txBody>
      </p:sp>
    </p:spTree>
    <p:extLst>
      <p:ext uri="{BB962C8B-B14F-4D97-AF65-F5344CB8AC3E}">
        <p14:creationId xmlns:p14="http://schemas.microsoft.com/office/powerpoint/2010/main" val="3724355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7239"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00760" y="3429012"/>
            <a:ext cx="3108572" cy="1059137"/>
          </a:xfrm>
          <a:prstGeom prst="rect">
            <a:avLst/>
          </a:prstGeom>
          <a:noFill/>
          <a:extLst>
            <a:ext uri="{909E8E84-426E-40DD-AFC4-6F175D3DCCD1}">
              <a14:hiddenFill xmlns:a14="http://schemas.microsoft.com/office/drawing/2010/main">
                <a:solidFill>
                  <a:srgbClr val="FFFFFF"/>
                </a:solidFill>
              </a14:hiddenFill>
            </a:ext>
          </a:extLst>
        </p:spPr>
      </p:pic>
      <p:pic>
        <p:nvPicPr>
          <p:cNvPr id="607240" name="Picture 8" descr="FISKBI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5133" y="3428992"/>
            <a:ext cx="1727200" cy="112166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838200" y="365124"/>
            <a:ext cx="10515600" cy="2127251"/>
          </a:xfrm>
        </p:spPr>
        <p:txBody>
          <a:bodyPr>
            <a:normAutofit fontScale="90000"/>
          </a:bodyPr>
          <a:lstStyle/>
          <a:p>
            <a:r>
              <a:rPr lang="en-GB" dirty="0" smtClean="0">
                <a:solidFill>
                  <a:srgbClr val="FF0000"/>
                </a:solidFill>
              </a:rPr>
              <a:t>Why</a:t>
            </a:r>
            <a:r>
              <a:rPr lang="en-GB" dirty="0" smtClean="0"/>
              <a:t>- If fecundity was the answer </a:t>
            </a:r>
            <a:br>
              <a:rPr lang="en-GB" dirty="0" smtClean="0"/>
            </a:br>
            <a:r>
              <a:rPr lang="en-GB" dirty="0" smtClean="0"/>
              <a:t>haddock would have to produce 8				         and Norway pout 	200 times</a:t>
            </a:r>
            <a:br>
              <a:rPr lang="en-GB" dirty="0" smtClean="0"/>
            </a:br>
            <a:r>
              <a:rPr lang="en-GB" dirty="0" smtClean="0"/>
              <a:t>more </a:t>
            </a:r>
            <a:r>
              <a:rPr lang="en-GB" dirty="0"/>
              <a:t>eggs per kg </a:t>
            </a:r>
            <a:r>
              <a:rPr lang="en-GB" dirty="0" smtClean="0"/>
              <a:t>than cod.</a:t>
            </a:r>
            <a:endParaRPr lang="en-GB" dirty="0"/>
          </a:p>
        </p:txBody>
      </p:sp>
      <p:pic>
        <p:nvPicPr>
          <p:cNvPr id="7" name="Picture 3" descr="licod03a"/>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12285" y="3141662"/>
            <a:ext cx="4368800" cy="177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653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ChangeArrowheads="1"/>
          </p:cNvSpPr>
          <p:nvPr/>
        </p:nvSpPr>
        <p:spPr bwMode="auto">
          <a:xfrm>
            <a:off x="662700" y="5516563"/>
            <a:ext cx="9025467"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charset="0"/>
              </a:defRPr>
            </a:lvl1pPr>
            <a:lvl2pPr>
              <a:defRPr sz="4400">
                <a:solidFill>
                  <a:schemeClr val="tx2"/>
                </a:solidFill>
                <a:latin typeface="Arial" charset="0"/>
              </a:defRPr>
            </a:lvl2pPr>
            <a:lvl3pPr>
              <a:defRPr sz="4400">
                <a:solidFill>
                  <a:schemeClr val="tx2"/>
                </a:solidFill>
                <a:latin typeface="Arial" charset="0"/>
              </a:defRPr>
            </a:lvl3pPr>
            <a:lvl4pPr>
              <a:defRPr sz="4400">
                <a:solidFill>
                  <a:schemeClr val="tx2"/>
                </a:solidFill>
                <a:latin typeface="Arial" charset="0"/>
              </a:defRPr>
            </a:lvl4pPr>
            <a:lvl5pP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da-DK" altLang="da-DK" sz="2800" dirty="0">
                <a:solidFill>
                  <a:srgbClr val="FF0000"/>
                </a:solidFill>
              </a:rPr>
              <a:t>So how </a:t>
            </a:r>
            <a:r>
              <a:rPr lang="da-DK" altLang="da-DK" sz="2800" dirty="0" smtClean="0">
                <a:solidFill>
                  <a:srgbClr val="FF0000"/>
                </a:solidFill>
              </a:rPr>
              <a:t>can </a:t>
            </a:r>
            <a:r>
              <a:rPr lang="da-DK" altLang="da-DK" sz="2800" dirty="0">
                <a:solidFill>
                  <a:srgbClr val="FF0000"/>
                </a:solidFill>
              </a:rPr>
              <a:t>a three order difference in the maximum number of recruits per kg spawner be explained?</a:t>
            </a:r>
          </a:p>
        </p:txBody>
      </p:sp>
      <p:pic>
        <p:nvPicPr>
          <p:cNvPr id="609283" name="Picture 3" descr="licod03a"/>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2285" y="3141662"/>
            <a:ext cx="4368800" cy="1778000"/>
          </a:xfrm>
          <a:prstGeom prst="rect">
            <a:avLst/>
          </a:prstGeom>
          <a:noFill/>
          <a:extLst>
            <a:ext uri="{909E8E84-426E-40DD-AFC4-6F175D3DCCD1}">
              <a14:hiddenFill xmlns:a14="http://schemas.microsoft.com/office/drawing/2010/main">
                <a:solidFill>
                  <a:srgbClr val="FFFFFF"/>
                </a:solidFill>
              </a14:hiddenFill>
            </a:ext>
          </a:extLst>
        </p:spPr>
      </p:pic>
      <p:pic>
        <p:nvPicPr>
          <p:cNvPr id="609285" name="Picture 5"/>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1" y="2492376"/>
            <a:ext cx="3113616" cy="2378075"/>
          </a:xfrm>
          <a:prstGeom prst="rect">
            <a:avLst/>
          </a:prstGeom>
          <a:noFill/>
          <a:extLst>
            <a:ext uri="{909E8E84-426E-40DD-AFC4-6F175D3DCCD1}">
              <a14:hiddenFill xmlns:a14="http://schemas.microsoft.com/office/drawing/2010/main">
                <a:solidFill>
                  <a:srgbClr val="FFFFFF"/>
                </a:solidFill>
              </a14:hiddenFill>
            </a:ext>
          </a:extLst>
        </p:spPr>
      </p:pic>
      <p:pic>
        <p:nvPicPr>
          <p:cNvPr id="609286" name="Picture 6" descr="FISKBILD"/>
          <p:cNvPicPr preferRelativeResize="0">
            <a:picLocks noChangeArrowheads="1"/>
          </p:cNvPicPr>
          <p:nvPr/>
        </p:nvPicPr>
        <p:blipFill>
          <a:blip r:embed="rId5">
            <a:extLst>
              <a:ext uri="{28A0092B-C50C-407E-A947-70E740481C1C}">
                <a14:useLocalDpi xmlns:a14="http://schemas.microsoft.com/office/drawing/2010/main" val="0"/>
              </a:ext>
            </a:extLst>
          </a:blip>
          <a:srcRect t="19901" b="21698"/>
          <a:stretch>
            <a:fillRect/>
          </a:stretch>
        </p:blipFill>
        <p:spPr bwMode="auto">
          <a:xfrm>
            <a:off x="9745133" y="0"/>
            <a:ext cx="172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838200" y="365124"/>
            <a:ext cx="10515600" cy="2127251"/>
          </a:xfrm>
        </p:spPr>
        <p:txBody>
          <a:bodyPr>
            <a:normAutofit fontScale="90000"/>
          </a:bodyPr>
          <a:lstStyle/>
          <a:p>
            <a:r>
              <a:rPr lang="en-GB" dirty="0" smtClean="0">
                <a:solidFill>
                  <a:srgbClr val="FF0000"/>
                </a:solidFill>
              </a:rPr>
              <a:t>Why</a:t>
            </a:r>
            <a:r>
              <a:rPr lang="en-GB" dirty="0" smtClean="0"/>
              <a:t>- If fecundity were the answer </a:t>
            </a:r>
            <a:br>
              <a:rPr lang="en-GB" dirty="0" smtClean="0"/>
            </a:br>
            <a:r>
              <a:rPr lang="en-GB" dirty="0" smtClean="0"/>
              <a:t>haddock would have to produce 8				         and Norway pout 	200 times</a:t>
            </a:r>
            <a:br>
              <a:rPr lang="en-GB" dirty="0" smtClean="0"/>
            </a:br>
            <a:r>
              <a:rPr lang="en-GB" dirty="0" smtClean="0"/>
              <a:t>more </a:t>
            </a:r>
            <a:r>
              <a:rPr lang="en-GB" dirty="0"/>
              <a:t>eggs per kg </a:t>
            </a:r>
            <a:r>
              <a:rPr lang="en-GB" dirty="0" smtClean="0"/>
              <a:t>than cod.</a:t>
            </a:r>
            <a:endParaRPr lang="en-GB" dirty="0"/>
          </a:p>
        </p:txBody>
      </p:sp>
    </p:spTree>
    <p:extLst>
      <p:ext uri="{BB962C8B-B14F-4D97-AF65-F5344CB8AC3E}">
        <p14:creationId xmlns:p14="http://schemas.microsoft.com/office/powerpoint/2010/main" val="3413467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9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8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33120" y="549275"/>
            <a:ext cx="9377680" cy="1143000"/>
          </a:xfrm>
        </p:spPr>
        <p:txBody>
          <a:bodyPr>
            <a:normAutofit fontScale="90000"/>
          </a:bodyPr>
          <a:lstStyle/>
          <a:p>
            <a:r>
              <a:rPr lang="da-DK" altLang="en-US" sz="4000" dirty="0" smtClean="0">
                <a:solidFill>
                  <a:srgbClr val="FF0000"/>
                </a:solidFill>
              </a:rPr>
              <a:t>Natural Mortality </a:t>
            </a:r>
            <a:r>
              <a:rPr lang="da-DK" altLang="en-US" sz="4000" dirty="0" smtClean="0"/>
              <a:t>that increases with </a:t>
            </a:r>
            <a:r>
              <a:rPr lang="da-DK" altLang="en-US" sz="4000" dirty="0" smtClean="0">
                <a:solidFill>
                  <a:srgbClr val="FF0000"/>
                </a:solidFill>
              </a:rPr>
              <a:t>L</a:t>
            </a:r>
            <a:r>
              <a:rPr lang="da-DK" altLang="en-US" sz="4000" baseline="-25000" dirty="0" smtClean="0">
                <a:solidFill>
                  <a:srgbClr val="FF0000"/>
                </a:solidFill>
              </a:rPr>
              <a:t>∞ </a:t>
            </a:r>
            <a:r>
              <a:rPr lang="da-DK" altLang="en-US" sz="4000" dirty="0" smtClean="0"/>
              <a:t>seems a plausible cause for </a:t>
            </a:r>
            <a:r>
              <a:rPr lang="da-DK" altLang="en-US" sz="4000" dirty="0" smtClean="0">
                <a:solidFill>
                  <a:srgbClr val="FF0000"/>
                </a:solidFill>
              </a:rPr>
              <a:t>recruitment scaling </a:t>
            </a:r>
            <a:r>
              <a:rPr lang="da-DK" altLang="en-US" sz="4000" dirty="0">
                <a:solidFill>
                  <a:srgbClr val="FF0000"/>
                </a:solidFill>
              </a:rPr>
              <a:t>with L</a:t>
            </a:r>
            <a:r>
              <a:rPr lang="da-DK" altLang="en-US" sz="4000" baseline="-25000" dirty="0">
                <a:solidFill>
                  <a:srgbClr val="FF0000"/>
                </a:solidFill>
              </a:rPr>
              <a:t>∞ </a:t>
            </a:r>
            <a:endParaRPr lang="da-DK" altLang="en-US" sz="4000" dirty="0">
              <a:solidFill>
                <a:srgbClr val="FF0000"/>
              </a:solidFill>
            </a:endParaRPr>
          </a:p>
        </p:txBody>
      </p:sp>
      <mc:AlternateContent xmlns:mc="http://schemas.openxmlformats.org/markup-compatibility/2006">
        <mc:Choice xmlns:a14="http://schemas.microsoft.com/office/drawing/2010/main" Requires="a14">
          <p:sp>
            <p:nvSpPr>
              <p:cNvPr id="550915" name="Rectangle 3"/>
              <p:cNvSpPr>
                <a:spLocks noGrp="1" noChangeArrowheads="1"/>
              </p:cNvSpPr>
              <p:nvPr>
                <p:ph type="body" idx="1"/>
              </p:nvPr>
            </p:nvSpPr>
            <p:spPr>
              <a:xfrm>
                <a:off x="926757" y="2060574"/>
                <a:ext cx="9345957" cy="4500864"/>
              </a:xfrm>
            </p:spPr>
            <p:txBody>
              <a:bodyPr>
                <a:normAutofit/>
              </a:bodyPr>
              <a:lstStyle/>
              <a:p>
                <a:pPr eaLnBrk="1" hangingPunct="1">
                  <a:lnSpc>
                    <a:spcPct val="80000"/>
                  </a:lnSpc>
                </a:pPr>
                <a:r>
                  <a:rPr lang="da-DK" altLang="en-US" dirty="0" smtClean="0"/>
                  <a:t>The natural mortality after settling has been reported to scale with </a:t>
                </a:r>
                <a:r>
                  <a:rPr lang="da-DK" altLang="en-US" i="1" dirty="0"/>
                  <a:t>L</a:t>
                </a:r>
                <a:r>
                  <a:rPr lang="da-DK" altLang="en-US" i="1" baseline="-25000" dirty="0">
                    <a:cs typeface="Arial" panose="020B0604020202020204" pitchFamily="34" charset="0"/>
                  </a:rPr>
                  <a:t>∞</a:t>
                </a:r>
                <a:r>
                  <a:rPr lang="da-DK" altLang="en-US" baseline="-25000" dirty="0">
                    <a:cs typeface="Arial" panose="020B0604020202020204" pitchFamily="34" charset="0"/>
                  </a:rPr>
                  <a:t>  </a:t>
                </a:r>
                <a:r>
                  <a:rPr lang="da-DK" altLang="en-US" dirty="0"/>
                  <a:t>(Pauly 1980) as well as with individual length, </a:t>
                </a:r>
                <a:r>
                  <a:rPr lang="da-DK" altLang="en-US" i="1" dirty="0"/>
                  <a:t>L</a:t>
                </a:r>
                <a:r>
                  <a:rPr lang="da-DK" altLang="en-US" dirty="0"/>
                  <a:t> (McGurk 1986, Lorentzen 1996</a:t>
                </a:r>
                <a:r>
                  <a:rPr lang="da-DK" altLang="en-US" dirty="0" smtClean="0"/>
                  <a:t>)</a:t>
                </a:r>
              </a:p>
              <a:p>
                <a:pPr eaLnBrk="1" hangingPunct="1">
                  <a:lnSpc>
                    <a:spcPct val="80000"/>
                  </a:lnSpc>
                </a:pPr>
                <a:r>
                  <a:rPr lang="da-DK" altLang="en-US" dirty="0" smtClean="0"/>
                  <a:t>This </a:t>
                </a:r>
                <a:r>
                  <a:rPr lang="da-DK" altLang="en-US" dirty="0" smtClean="0"/>
                  <a:t>suggests </a:t>
                </a:r>
                <a:r>
                  <a:rPr lang="da-DK" altLang="en-US" dirty="0" smtClean="0"/>
                  <a:t>–</a:t>
                </a:r>
                <a:endParaRPr lang="da-DK" altLang="en-US" sz="4000" dirty="0" smtClean="0"/>
              </a:p>
              <a:p>
                <a:pPr marL="457200" lvl="1" indent="0">
                  <a:lnSpc>
                    <a:spcPct val="80000"/>
                  </a:lnSpc>
                  <a:buNone/>
                </a:pPr>
                <a14:m>
                  <m:oMathPara xmlns:m="http://schemas.openxmlformats.org/officeDocument/2006/math">
                    <m:oMathParaPr>
                      <m:jc m:val="centerGroup"/>
                    </m:oMathParaPr>
                    <m:oMath xmlns:m="http://schemas.openxmlformats.org/officeDocument/2006/math">
                      <m:r>
                        <a:rPr lang="da-DK" altLang="en-US" sz="4000" b="0" i="1" smtClean="0">
                          <a:latin typeface="Cambria Math"/>
                        </a:rPr>
                        <m:t>𝑀</m:t>
                      </m:r>
                      <m:r>
                        <a:rPr lang="da-DK" altLang="en-US" sz="4000" b="0" i="1" smtClean="0">
                          <a:latin typeface="Cambria Math"/>
                        </a:rPr>
                        <m:t>=</m:t>
                      </m:r>
                      <m:r>
                        <a:rPr lang="da-DK" altLang="en-US" sz="4000" b="0" i="1" smtClean="0">
                          <a:latin typeface="Cambria Math"/>
                        </a:rPr>
                        <m:t>h</m:t>
                      </m:r>
                      <m:sSup>
                        <m:sSupPr>
                          <m:ctrlPr>
                            <a:rPr lang="da-DK" altLang="en-US" sz="4000" b="0" i="1" smtClean="0">
                              <a:latin typeface="Cambria Math"/>
                            </a:rPr>
                          </m:ctrlPr>
                        </m:sSupPr>
                        <m:e>
                          <m:sSub>
                            <m:sSubPr>
                              <m:ctrlPr>
                                <a:rPr lang="da-DK" altLang="en-US" sz="4000" b="0" i="1" smtClean="0">
                                  <a:latin typeface="Cambria Math"/>
                                </a:rPr>
                              </m:ctrlPr>
                            </m:sSubPr>
                            <m:e>
                              <m:r>
                                <a:rPr lang="da-DK" altLang="en-US" sz="4000" b="0" i="1" smtClean="0">
                                  <a:latin typeface="Cambria Math"/>
                                </a:rPr>
                                <m:t>(</m:t>
                              </m:r>
                              <m:r>
                                <a:rPr lang="da-DK" altLang="en-US" sz="4000" b="0" i="1" smtClean="0">
                                  <a:latin typeface="Cambria Math"/>
                                </a:rPr>
                                <m:t>𝐿</m:t>
                              </m:r>
                            </m:e>
                            <m:sub>
                              <m:r>
                                <a:rPr lang="da-DK" altLang="en-US" sz="4000" b="0" i="1" smtClean="0">
                                  <a:latin typeface="Cambria Math"/>
                                  <a:ea typeface="Cambria Math"/>
                                </a:rPr>
                                <m:t>∞</m:t>
                              </m:r>
                            </m:sub>
                          </m:sSub>
                          <m:r>
                            <a:rPr lang="da-DK" altLang="en-US" sz="4000" b="0" i="1" smtClean="0">
                              <a:latin typeface="Cambria Math"/>
                            </a:rPr>
                            <m:t>)</m:t>
                          </m:r>
                        </m:e>
                        <m:sup>
                          <m:r>
                            <a:rPr lang="da-DK" altLang="en-US" sz="4000" b="0" i="1" smtClean="0">
                              <a:latin typeface="Cambria Math"/>
                            </a:rPr>
                            <m:t>𝑖</m:t>
                          </m:r>
                        </m:sup>
                      </m:sSup>
                      <m:sSup>
                        <m:sSupPr>
                          <m:ctrlPr>
                            <a:rPr lang="da-DK" altLang="en-US" sz="4000" b="0" i="1" smtClean="0">
                              <a:latin typeface="Cambria Math"/>
                            </a:rPr>
                          </m:ctrlPr>
                        </m:sSupPr>
                        <m:e>
                          <m:r>
                            <a:rPr lang="da-DK" altLang="en-US" sz="4000" b="0" i="1" smtClean="0">
                              <a:latin typeface="Cambria Math"/>
                            </a:rPr>
                            <m:t>𝐿</m:t>
                          </m:r>
                        </m:e>
                        <m:sup>
                          <m:r>
                            <a:rPr lang="da-DK" altLang="en-US" sz="4000" b="0" i="1" smtClean="0">
                              <a:latin typeface="Cambria Math"/>
                            </a:rPr>
                            <m:t>𝑛</m:t>
                          </m:r>
                        </m:sup>
                      </m:sSup>
                    </m:oMath>
                  </m:oMathPara>
                </a14:m>
                <a:endParaRPr lang="da-DK" altLang="en-US" sz="4000" dirty="0" smtClean="0"/>
              </a:p>
              <a:p>
                <a:pPr eaLnBrk="1" hangingPunct="1">
                  <a:lnSpc>
                    <a:spcPct val="80000"/>
                  </a:lnSpc>
                </a:pPr>
                <a:r>
                  <a:rPr lang="da-DK" altLang="en-US" dirty="0" smtClean="0"/>
                  <a:t>Where i is positive and n negative.</a:t>
                </a:r>
              </a:p>
              <a:p>
                <a:pPr eaLnBrk="1" hangingPunct="1">
                  <a:lnSpc>
                    <a:spcPct val="80000"/>
                  </a:lnSpc>
                </a:pPr>
                <a:r>
                  <a:rPr lang="da-DK" altLang="en-US" dirty="0" smtClean="0"/>
                  <a:t> </a:t>
                </a:r>
                <a:r>
                  <a:rPr lang="da-DK" altLang="en-US" dirty="0" smtClean="0">
                    <a:solidFill>
                      <a:srgbClr val="FF0000"/>
                    </a:solidFill>
                  </a:rPr>
                  <a:t>I.e. M gets smaller with Length for all species</a:t>
                </a:r>
              </a:p>
              <a:p>
                <a:pPr eaLnBrk="1" hangingPunct="1">
                  <a:lnSpc>
                    <a:spcPct val="80000"/>
                  </a:lnSpc>
                </a:pPr>
                <a:r>
                  <a:rPr lang="da-DK" altLang="en-US" dirty="0" smtClean="0">
                    <a:solidFill>
                      <a:srgbClr val="FF0000"/>
                    </a:solidFill>
                  </a:rPr>
                  <a:t> </a:t>
                </a:r>
                <a:r>
                  <a:rPr lang="da-DK" altLang="en-US" dirty="0">
                    <a:solidFill>
                      <a:srgbClr val="FF0000"/>
                    </a:solidFill>
                  </a:rPr>
                  <a:t>B</a:t>
                </a:r>
                <a:r>
                  <a:rPr lang="da-DK" altLang="en-US" dirty="0" smtClean="0">
                    <a:solidFill>
                      <a:srgbClr val="FF0000"/>
                    </a:solidFill>
                  </a:rPr>
                  <a:t>ut bigger species have higher M at same length</a:t>
                </a:r>
                <a:endParaRPr lang="da-DK" altLang="en-US" dirty="0">
                  <a:solidFill>
                    <a:srgbClr val="FF0000"/>
                  </a:solidFill>
                </a:endParaRPr>
              </a:p>
              <a:p>
                <a:pPr eaLnBrk="1" hangingPunct="1">
                  <a:lnSpc>
                    <a:spcPct val="80000"/>
                  </a:lnSpc>
                </a:pPr>
                <a:endParaRPr lang="da-DK" altLang="en-US" dirty="0"/>
              </a:p>
              <a:p>
                <a:pPr eaLnBrk="1" hangingPunct="1">
                  <a:lnSpc>
                    <a:spcPct val="80000"/>
                  </a:lnSpc>
                </a:pPr>
                <a:endParaRPr lang="da-DK" altLang="en-US" sz="2400" dirty="0"/>
              </a:p>
              <a:p>
                <a:pPr eaLnBrk="1" hangingPunct="1">
                  <a:lnSpc>
                    <a:spcPct val="80000"/>
                  </a:lnSpc>
                  <a:buFontTx/>
                  <a:buNone/>
                </a:pPr>
                <a:endParaRPr lang="da-DK" altLang="en-US" sz="2400" dirty="0"/>
              </a:p>
              <a:p>
                <a:pPr eaLnBrk="1" hangingPunct="1">
                  <a:lnSpc>
                    <a:spcPct val="80000"/>
                  </a:lnSpc>
                  <a:buFontTx/>
                  <a:buNone/>
                </a:pPr>
                <a:endParaRPr lang="da-DK" altLang="en-US" sz="2400" dirty="0"/>
              </a:p>
              <a:p>
                <a:pPr eaLnBrk="1" hangingPunct="1">
                  <a:lnSpc>
                    <a:spcPct val="80000"/>
                  </a:lnSpc>
                </a:pPr>
                <a:endParaRPr lang="da-DK" altLang="en-US" sz="2400" dirty="0"/>
              </a:p>
              <a:p>
                <a:pPr eaLnBrk="1" hangingPunct="1">
                  <a:lnSpc>
                    <a:spcPct val="80000"/>
                  </a:lnSpc>
                  <a:buFontTx/>
                  <a:buNone/>
                </a:pPr>
                <a:endParaRPr lang="da-DK" altLang="en-US" sz="2400" dirty="0"/>
              </a:p>
              <a:p>
                <a:pPr eaLnBrk="1" hangingPunct="1">
                  <a:lnSpc>
                    <a:spcPct val="80000"/>
                  </a:lnSpc>
                  <a:buFontTx/>
                  <a:buNone/>
                </a:pPr>
                <a:endParaRPr lang="da-DK" altLang="en-US" sz="2400" dirty="0"/>
              </a:p>
            </p:txBody>
          </p:sp>
        </mc:Choice>
        <mc:Fallback>
          <p:sp>
            <p:nvSpPr>
              <p:cNvPr id="550915" name="Rectangle 3"/>
              <p:cNvSpPr>
                <a:spLocks noGrp="1" noRot="1" noChangeAspect="1" noMove="1" noResize="1" noEditPoints="1" noAdjustHandles="1" noChangeArrowheads="1" noChangeShapeType="1" noTextEdit="1"/>
              </p:cNvSpPr>
              <p:nvPr>
                <p:ph type="body" idx="1"/>
              </p:nvPr>
            </p:nvSpPr>
            <p:spPr>
              <a:xfrm>
                <a:off x="926757" y="2060574"/>
                <a:ext cx="9345957" cy="4500864"/>
              </a:xfrm>
              <a:blipFill rotWithShape="1">
                <a:blip r:embed="rId3"/>
                <a:stretch>
                  <a:fillRect l="-1109" t="-2981" r="-1696"/>
                </a:stretch>
              </a:blipFill>
            </p:spPr>
            <p:txBody>
              <a:bodyPr/>
              <a:lstStyle/>
              <a:p>
                <a:r>
                  <a:rPr lang="da-DK">
                    <a:noFill/>
                  </a:rPr>
                  <a:t> </a:t>
                </a:r>
              </a:p>
            </p:txBody>
          </p:sp>
        </mc:Fallback>
      </mc:AlternateContent>
      <p:sp>
        <p:nvSpPr>
          <p:cNvPr id="2" name="TextBox 1"/>
          <p:cNvSpPr txBox="1"/>
          <p:nvPr/>
        </p:nvSpPr>
        <p:spPr>
          <a:xfrm>
            <a:off x="6216132" y="6179128"/>
            <a:ext cx="5412482" cy="523220"/>
          </a:xfrm>
          <a:prstGeom prst="rect">
            <a:avLst/>
          </a:prstGeom>
          <a:noFill/>
        </p:spPr>
        <p:txBody>
          <a:bodyPr wrap="square" rtlCol="0">
            <a:spAutoFit/>
          </a:bodyPr>
          <a:lstStyle/>
          <a:p>
            <a:r>
              <a:rPr lang="da-DK" sz="2800" dirty="0" smtClean="0"/>
              <a:t>Gislason, Pope, Rice &amp; Daan(2008)</a:t>
            </a:r>
            <a:endParaRPr lang="da-DK" sz="2800" dirty="0"/>
          </a:p>
        </p:txBody>
      </p:sp>
    </p:spTree>
    <p:extLst>
      <p:ext uri="{BB962C8B-B14F-4D97-AF65-F5344CB8AC3E}">
        <p14:creationId xmlns:p14="http://schemas.microsoft.com/office/powerpoint/2010/main" val="275126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0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09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091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5091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5091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509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638" y="204487"/>
            <a:ext cx="10515600" cy="1476032"/>
          </a:xfrm>
        </p:spPr>
        <p:txBody>
          <a:bodyPr>
            <a:normAutofit/>
          </a:bodyPr>
          <a:lstStyle/>
          <a:p>
            <a:r>
              <a:rPr lang="en-GB" dirty="0"/>
              <a:t/>
            </a:r>
            <a:br>
              <a:rPr lang="en-GB" dirty="0"/>
            </a:br>
            <a:endParaRPr lang="en-GB" dirty="0"/>
          </a:p>
        </p:txBody>
      </p:sp>
      <p:sp>
        <p:nvSpPr>
          <p:cNvPr id="3" name="Content Placeholder 2"/>
          <p:cNvSpPr>
            <a:spLocks noGrp="1"/>
          </p:cNvSpPr>
          <p:nvPr>
            <p:ph idx="1"/>
          </p:nvPr>
        </p:nvSpPr>
        <p:spPr>
          <a:xfrm>
            <a:off x="792018" y="874288"/>
            <a:ext cx="10515600" cy="4351338"/>
          </a:xfrm>
        </p:spPr>
        <p:txBody>
          <a:bodyPr>
            <a:noAutofit/>
          </a:bodyPr>
          <a:lstStyle/>
          <a:p>
            <a:r>
              <a:rPr lang="en-GB" sz="3200" dirty="0" smtClean="0"/>
              <a:t>This eventually lead to the </a:t>
            </a:r>
            <a:r>
              <a:rPr lang="en-GB" sz="3200" dirty="0" err="1" smtClean="0"/>
              <a:t>Charnov</a:t>
            </a:r>
            <a:r>
              <a:rPr lang="en-GB" sz="3200" dirty="0" smtClean="0"/>
              <a:t>, Gislason and Pope (2013) equation:  </a:t>
            </a:r>
          </a:p>
          <a:p>
            <a:pPr marL="0" indent="0">
              <a:buNone/>
            </a:pPr>
            <a:r>
              <a:rPr lang="en-GB" sz="3200" dirty="0" smtClean="0">
                <a:solidFill>
                  <a:srgbClr val="FF0000"/>
                </a:solidFill>
              </a:rPr>
              <a:t>                           </a:t>
            </a:r>
          </a:p>
          <a:p>
            <a:pPr marL="0" indent="0">
              <a:buNone/>
            </a:pPr>
            <a:r>
              <a:rPr lang="en-GB" sz="3200" dirty="0">
                <a:solidFill>
                  <a:srgbClr val="FF0000"/>
                </a:solidFill>
              </a:rPr>
              <a:t> </a:t>
            </a:r>
            <a:r>
              <a:rPr lang="en-GB" sz="3200" dirty="0" smtClean="0">
                <a:solidFill>
                  <a:srgbClr val="FF0000"/>
                </a:solidFill>
              </a:rPr>
              <a:t>                                </a:t>
            </a:r>
            <a:r>
              <a:rPr lang="en-GB" sz="4400" dirty="0" smtClean="0">
                <a:solidFill>
                  <a:srgbClr val="FF0000"/>
                </a:solidFill>
              </a:rPr>
              <a:t>M=K*(</a:t>
            </a:r>
            <a:r>
              <a:rPr lang="en-GB" sz="4400" dirty="0"/>
              <a:t>L</a:t>
            </a:r>
            <a:r>
              <a:rPr lang="en-GB" sz="4400" baseline="-25000" dirty="0"/>
              <a:t>∞ </a:t>
            </a:r>
            <a:r>
              <a:rPr lang="en-GB" sz="4400" dirty="0" smtClean="0">
                <a:solidFill>
                  <a:srgbClr val="FF0000"/>
                </a:solidFill>
              </a:rPr>
              <a:t>/</a:t>
            </a:r>
            <a:r>
              <a:rPr lang="en-GB" sz="4400" dirty="0" smtClean="0">
                <a:solidFill>
                  <a:srgbClr val="FF0000"/>
                </a:solidFill>
              </a:rPr>
              <a:t>L)</a:t>
            </a:r>
            <a:r>
              <a:rPr lang="en-GB" sz="4400" baseline="30000" dirty="0" smtClean="0">
                <a:solidFill>
                  <a:srgbClr val="FF0000"/>
                </a:solidFill>
              </a:rPr>
              <a:t>1.5</a:t>
            </a:r>
            <a:endParaRPr lang="en-GB" sz="4400" baseline="30000" dirty="0" smtClean="0">
              <a:solidFill>
                <a:srgbClr val="FF0000"/>
              </a:solidFill>
            </a:endParaRPr>
          </a:p>
          <a:p>
            <a:pPr marL="0" indent="0">
              <a:buNone/>
            </a:pPr>
            <a:endParaRPr lang="en-GB" sz="3200" dirty="0">
              <a:solidFill>
                <a:srgbClr val="FF0000"/>
              </a:solidFill>
            </a:endParaRPr>
          </a:p>
          <a:p>
            <a:r>
              <a:rPr lang="en-GB" sz="3200" dirty="0"/>
              <a:t>T</a:t>
            </a:r>
            <a:r>
              <a:rPr lang="en-GB" sz="3200" dirty="0" smtClean="0"/>
              <a:t>his equation is justified:</a:t>
            </a:r>
          </a:p>
          <a:p>
            <a:pPr marL="914400" lvl="2" indent="0">
              <a:buNone/>
            </a:pPr>
            <a:endParaRPr lang="en-GB" sz="1400" dirty="0" smtClean="0"/>
          </a:p>
          <a:p>
            <a:pPr marL="914400" lvl="2" indent="0">
              <a:buNone/>
            </a:pPr>
            <a:r>
              <a:rPr lang="en-GB" sz="3200" dirty="0" smtClean="0"/>
              <a:t>- by regression of mortality data from low F stocks </a:t>
            </a:r>
          </a:p>
          <a:p>
            <a:pPr lvl="2">
              <a:buFontTx/>
              <a:buChar char="-"/>
            </a:pPr>
            <a:r>
              <a:rPr lang="en-GB" sz="3200" dirty="0" smtClean="0"/>
              <a:t>from coexistence calculations with F=0</a:t>
            </a:r>
          </a:p>
          <a:p>
            <a:pPr lvl="2">
              <a:buFontTx/>
              <a:buChar char="-"/>
            </a:pPr>
            <a:r>
              <a:rPr lang="en-GB" sz="3200" dirty="0" smtClean="0"/>
              <a:t>by </a:t>
            </a:r>
            <a:r>
              <a:rPr lang="en-GB" sz="3200" dirty="0" smtClean="0"/>
              <a:t>the natural mortalities estimated by MSVPA</a:t>
            </a:r>
          </a:p>
          <a:p>
            <a:pPr marL="0" indent="0">
              <a:buNone/>
            </a:pPr>
            <a:r>
              <a:rPr lang="en-GB" sz="3200" dirty="0" smtClean="0"/>
              <a:t/>
            </a:r>
            <a:br>
              <a:rPr lang="en-GB" sz="3200" dirty="0" smtClean="0"/>
            </a:br>
            <a:endParaRPr lang="en-GB" sz="3200" dirty="0"/>
          </a:p>
        </p:txBody>
      </p:sp>
    </p:spTree>
    <p:extLst>
      <p:ext uri="{BB962C8B-B14F-4D97-AF65-F5344CB8AC3E}">
        <p14:creationId xmlns:p14="http://schemas.microsoft.com/office/powerpoint/2010/main" val="2883194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However, </a:t>
            </a:r>
            <a:r>
              <a:rPr lang="en-GB" dirty="0"/>
              <a:t>t</a:t>
            </a:r>
            <a:r>
              <a:rPr lang="en-GB" dirty="0" smtClean="0"/>
              <a:t>his equation is calculated for Fishing </a:t>
            </a:r>
            <a:r>
              <a:rPr lang="en-GB" dirty="0"/>
              <a:t>Mortality that was zero or low. </a:t>
            </a:r>
          </a:p>
        </p:txBody>
      </p:sp>
      <p:sp>
        <p:nvSpPr>
          <p:cNvPr id="3" name="Content Placeholder 2"/>
          <p:cNvSpPr>
            <a:spLocks noGrp="1"/>
          </p:cNvSpPr>
          <p:nvPr>
            <p:ph idx="1"/>
          </p:nvPr>
        </p:nvSpPr>
        <p:spPr>
          <a:xfrm>
            <a:off x="838200" y="1825625"/>
            <a:ext cx="10515600" cy="4587532"/>
          </a:xfrm>
        </p:spPr>
        <p:txBody>
          <a:bodyPr>
            <a:normAutofit lnSpcReduction="10000"/>
          </a:bodyPr>
          <a:lstStyle/>
          <a:p>
            <a:endParaRPr lang="en-GB" dirty="0" smtClean="0"/>
          </a:p>
          <a:p>
            <a:pPr marL="0" indent="0">
              <a:buNone/>
            </a:pPr>
            <a:r>
              <a:rPr lang="en-GB" sz="3600" dirty="0" smtClean="0"/>
              <a:t>But multispecies models and size spectrum theory both suggest that </a:t>
            </a:r>
          </a:p>
          <a:p>
            <a:pPr marL="457200" lvl="1" indent="0">
              <a:buNone/>
            </a:pPr>
            <a:r>
              <a:rPr lang="en-GB" sz="3200" dirty="0" smtClean="0"/>
              <a:t>- M would scale with increasingly negative powers of L as fishing mortality increases</a:t>
            </a:r>
          </a:p>
          <a:p>
            <a:pPr marL="457200" lvl="1" indent="0">
              <a:buNone/>
            </a:pPr>
            <a:endParaRPr lang="en-GB" sz="3200" dirty="0">
              <a:solidFill>
                <a:srgbClr val="FF0000"/>
              </a:solidFill>
            </a:endParaRPr>
          </a:p>
          <a:p>
            <a:pPr marL="0" indent="0">
              <a:buNone/>
            </a:pPr>
            <a:r>
              <a:rPr lang="en-GB" sz="3600" dirty="0" smtClean="0">
                <a:solidFill>
                  <a:srgbClr val="FF0000"/>
                </a:solidFill>
              </a:rPr>
              <a:t>Put simply we would expect M to get smaller with size when the larger fish that cause it have been fished down.</a:t>
            </a:r>
            <a:endParaRPr lang="en-GB" sz="3600" dirty="0"/>
          </a:p>
        </p:txBody>
      </p:sp>
    </p:spTree>
    <p:extLst>
      <p:ext uri="{BB962C8B-B14F-4D97-AF65-F5344CB8AC3E}">
        <p14:creationId xmlns:p14="http://schemas.microsoft.com/office/powerpoint/2010/main" val="630227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4168</TotalTime>
  <Words>873</Words>
  <Application>Microsoft Office PowerPoint</Application>
  <PresentationFormat>Custom</PresentationFormat>
  <Paragraphs>113</Paragraphs>
  <Slides>15</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Microsoft Excel Worksheet</vt:lpstr>
      <vt:lpstr> Linking Fmsy to life-history parameters and ecosystem state</vt:lpstr>
      <vt:lpstr>The Problem</vt:lpstr>
      <vt:lpstr>Some Clues: Coexistence and the scaling of recruitment (Pope et al.(2006) and Hall et al.(2006) ) </vt:lpstr>
      <vt:lpstr>The Empirical Evidence</vt:lpstr>
      <vt:lpstr>Why- If fecundity was the answer  haddock would have to produce 8             and Norway pout  200 times more eggs per kg than cod.</vt:lpstr>
      <vt:lpstr>Why- If fecundity were the answer  haddock would have to produce 8             and Norway pout  200 times more eggs per kg than cod.</vt:lpstr>
      <vt:lpstr>Natural Mortality that increases with L∞ seems a plausible cause for recruitment scaling with L∞ </vt:lpstr>
      <vt:lpstr> </vt:lpstr>
      <vt:lpstr>However, this equation is calculated for Fishing Mortality that was zero or low. </vt:lpstr>
      <vt:lpstr>This Suggests Changes to M=K*(L∞ /L)1.5 </vt:lpstr>
      <vt:lpstr> Using the coexistence calculation of Gislason et al.(2008) </vt:lpstr>
      <vt:lpstr>We can also make a version of the Pope et al 2006 model with suitability that follows this rule. Using this, M get lower as F get bigger. </vt:lpstr>
      <vt:lpstr>It is easy enough to calculate Yield per Recruit with such a formula for M for different powers of L.</vt:lpstr>
      <vt:lpstr>So How to go forward to Fmsy?</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Pope</dc:creator>
  <cp:lastModifiedBy>Henrik Gislason</cp:lastModifiedBy>
  <cp:revision>70</cp:revision>
  <dcterms:created xsi:type="dcterms:W3CDTF">2018-09-17T09:13:44Z</dcterms:created>
  <dcterms:modified xsi:type="dcterms:W3CDTF">2018-10-10T09:16:37Z</dcterms:modified>
</cp:coreProperties>
</file>