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5" r:id="rId4"/>
    <p:sldId id="272" r:id="rId5"/>
    <p:sldId id="260" r:id="rId6"/>
    <p:sldId id="267" r:id="rId7"/>
    <p:sldId id="261" r:id="rId8"/>
    <p:sldId id="262" r:id="rId9"/>
    <p:sldId id="266" r:id="rId10"/>
    <p:sldId id="271" r:id="rId11"/>
    <p:sldId id="273" r:id="rId12"/>
    <p:sldId id="274" r:id="rId13"/>
    <p:sldId id="268" r:id="rId14"/>
    <p:sldId id="270" r:id="rId15"/>
  </p:sldIdLst>
  <p:sldSz cx="9144000" cy="6858000" type="screen4x3"/>
  <p:notesSz cx="4610100" cy="3460750"/>
  <p:defaultTextStyle>
    <a:defPPr>
      <a:defRPr lang="en-US"/>
    </a:defPPr>
    <a:lvl1pPr marL="0" algn="l" defTabSz="181288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06445" algn="l" defTabSz="181288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12889" algn="l" defTabSz="181288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19334" algn="l" defTabSz="181288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25779" algn="l" defTabSz="181288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32224" algn="l" defTabSz="181288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38668" algn="l" defTabSz="181288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45113" algn="l" defTabSz="181288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251558" algn="l" defTabSz="181288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07">
          <p15:clr>
            <a:srgbClr val="A4A3A4"/>
          </p15:clr>
        </p15:guide>
        <p15:guide id="2" pos="42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 Van Gemert" initials="RVG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32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5707"/>
        <p:guide pos="4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10-08T11:55:15.735" idx="5">
    <p:pos x="5196" y="730"/>
    <p:text>What is the stock that is used in this example?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10-08T12:54:04.180" idx="7">
    <p:pos x="4697" y="3379"/>
    <p:text>How exactly does that MSY regime shift work?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004C0-5A1A-4A64-BE46-1DDBDC0880E4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1450" y="260350"/>
            <a:ext cx="1727200" cy="129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44650"/>
            <a:ext cx="3689350" cy="1557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31C70-AFE3-4330-A790-364D9C328EA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015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12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06445" algn="l" defTabSz="1812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12889" algn="l" defTabSz="1812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19334" algn="l" defTabSz="1812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25779" algn="l" defTabSz="1812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32224" algn="l" defTabSz="1812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38668" algn="l" defTabSz="1812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45113" algn="l" defTabSz="1812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251558" algn="l" defTabSz="1812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4593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389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2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Examples</a:t>
            </a:r>
            <a:r>
              <a:rPr lang="da-DK" dirty="0" smtClean="0"/>
              <a:t> of </a:t>
            </a:r>
            <a:r>
              <a:rPr lang="da-DK" dirty="0" err="1" smtClean="0"/>
              <a:t>use</a:t>
            </a:r>
            <a:r>
              <a:rPr lang="da-DK" dirty="0" smtClean="0"/>
              <a:t>: 2017 ICES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Working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group</a:t>
            </a:r>
            <a:r>
              <a:rPr lang="da-DK" baseline="0" dirty="0" smtClean="0"/>
              <a:t> on </a:t>
            </a:r>
            <a:r>
              <a:rPr lang="da-DK" baseline="0" dirty="0" err="1" smtClean="0"/>
              <a:t>assessment</a:t>
            </a:r>
            <a:r>
              <a:rPr lang="da-DK" baseline="0" dirty="0" smtClean="0"/>
              <a:t> of demersal </a:t>
            </a:r>
            <a:r>
              <a:rPr lang="da-DK" baseline="0" dirty="0" err="1" smtClean="0"/>
              <a:t>stocks</a:t>
            </a:r>
            <a:r>
              <a:rPr lang="da-DK" baseline="0" dirty="0" smtClean="0"/>
              <a:t> in the North Sea and </a:t>
            </a:r>
            <a:r>
              <a:rPr lang="da-DK" baseline="0" dirty="0" err="1" smtClean="0"/>
              <a:t>Skagerak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8946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2756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1758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2417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9448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American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plaice</a:t>
            </a:r>
            <a:r>
              <a:rPr lang="da-DK" baseline="0" dirty="0" smtClean="0"/>
              <a:t> &amp; North Sea </a:t>
            </a:r>
            <a:r>
              <a:rPr lang="da-DK" baseline="0" dirty="0" err="1" smtClean="0"/>
              <a:t>haddock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2293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264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3840481"/>
            <a:ext cx="6400798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0358"/>
            <a:fld id="{81D60167-4931-47E6-BA6A-407CBD079E47}" type="slidenum">
              <a:rPr lang="en-GB" spc="-30" smtClean="0"/>
              <a:pPr marL="50358"/>
              <a:t>‹nr.›</a:t>
            </a:fld>
            <a:r>
              <a:rPr lang="en-GB" spc="59" smtClean="0"/>
              <a:t>/14</a:t>
            </a:r>
            <a:endParaRPr lang="en-GB" spc="59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9025" y="211448"/>
            <a:ext cx="8765946" cy="338554"/>
          </a:xfrm>
        </p:spPr>
        <p:txBody>
          <a:bodyPr lIns="0" tIns="0" rIns="0" bIns="0"/>
          <a:lstStyle>
            <a:lvl1pPr>
              <a:defRPr sz="22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8598" y="1598983"/>
            <a:ext cx="7646801" cy="276999"/>
          </a:xfr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-50379" y="6697722"/>
            <a:ext cx="409339" cy="152476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0358"/>
            <a:fld id="{81D60167-4931-47E6-BA6A-407CBD079E47}" type="slidenum">
              <a:rPr lang="en-GB" spc="-30" smtClean="0"/>
              <a:pPr marL="50358"/>
              <a:t>‹nr.›</a:t>
            </a:fld>
            <a:r>
              <a:rPr lang="en-GB" spc="59" smtClean="0"/>
              <a:t>/14</a:t>
            </a:r>
            <a:endParaRPr lang="en-GB" spc="59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9025" y="211448"/>
            <a:ext cx="8765946" cy="338554"/>
          </a:xfrm>
        </p:spPr>
        <p:txBody>
          <a:bodyPr lIns="0" tIns="0" rIns="0" bIns="0"/>
          <a:lstStyle>
            <a:lvl1pPr>
              <a:defRPr sz="22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577340"/>
            <a:ext cx="3977639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39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0358"/>
            <a:fld id="{81D60167-4931-47E6-BA6A-407CBD079E47}" type="slidenum">
              <a:rPr lang="en-GB" spc="-30" smtClean="0"/>
              <a:pPr marL="50358"/>
              <a:t>‹nr.›</a:t>
            </a:fld>
            <a:r>
              <a:rPr lang="en-GB" spc="59" smtClean="0"/>
              <a:t>/14</a:t>
            </a:r>
            <a:endParaRPr lang="en-GB" spc="59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9025" y="211448"/>
            <a:ext cx="8765946" cy="338554"/>
          </a:xfrm>
        </p:spPr>
        <p:txBody>
          <a:bodyPr lIns="0" tIns="0" rIns="0" bIns="0"/>
          <a:lstStyle>
            <a:lvl1pPr>
              <a:defRPr sz="22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0358"/>
            <a:fld id="{81D60167-4931-47E6-BA6A-407CBD079E47}" type="slidenum">
              <a:rPr lang="en-GB" spc="-30" smtClean="0"/>
              <a:pPr marL="50358"/>
              <a:t>‹nr.›</a:t>
            </a:fld>
            <a:r>
              <a:rPr lang="en-GB" spc="59" smtClean="0"/>
              <a:t>/14</a:t>
            </a:r>
            <a:endParaRPr lang="en-GB" spc="59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0358"/>
            <a:fld id="{81D60167-4931-47E6-BA6A-407CBD079E47}" type="slidenum">
              <a:rPr lang="en-GB" spc="-30" smtClean="0"/>
              <a:pPr marL="50358"/>
              <a:t>‹nr.›</a:t>
            </a:fld>
            <a:r>
              <a:rPr lang="en-GB" spc="59" smtClean="0"/>
              <a:t>/14</a:t>
            </a:r>
            <a:endParaRPr lang="en-GB" spc="59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087537" y="6555667"/>
            <a:ext cx="85646" cy="60401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29619" y="6547816"/>
            <a:ext cx="50380" cy="75501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282286" y="6547816"/>
            <a:ext cx="50380" cy="75501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592368" y="6575726"/>
            <a:ext cx="85646" cy="60401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613178" y="6555366"/>
            <a:ext cx="85646" cy="60401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633330" y="6535230"/>
            <a:ext cx="85646" cy="60401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467074" y="6547816"/>
            <a:ext cx="403041" cy="75501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180862" y="6560400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004531" y="6547816"/>
            <a:ext cx="403041" cy="75501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155672" y="6535231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180862" y="6585567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155672" y="6610734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180862" y="6635900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693129" y="6535231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718319" y="6572983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541986" y="6547816"/>
            <a:ext cx="403041" cy="75501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7693129" y="6610734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718319" y="6635900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230584" y="6535231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8255774" y="6572983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230584" y="6610734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255774" y="6635900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828495" y="6595633"/>
            <a:ext cx="40304" cy="40267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8774815" y="6543129"/>
            <a:ext cx="60456" cy="60401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617472" y="6537407"/>
            <a:ext cx="95722" cy="99410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5110" y="49702"/>
                </a:moveTo>
                <a:lnTo>
                  <a:pt x="38475" y="45809"/>
                </a:lnTo>
                <a:lnTo>
                  <a:pt x="47748" y="35700"/>
                </a:lnTo>
                <a:lnTo>
                  <a:pt x="47061" y="17931"/>
                </a:lnTo>
                <a:lnTo>
                  <a:pt x="41417" y="6134"/>
                </a:lnTo>
                <a:lnTo>
                  <a:pt x="32255" y="0"/>
                </a:lnTo>
                <a:lnTo>
                  <a:pt x="15795" y="2168"/>
                </a:lnTo>
                <a:lnTo>
                  <a:pt x="4946" y="9558"/>
                </a:lnTo>
                <a:lnTo>
                  <a:pt x="0" y="20511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8586669" y="6570466"/>
            <a:ext cx="60456" cy="25167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924575" y="6537397"/>
            <a:ext cx="95722" cy="99410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2681" y="49708"/>
                </a:moveTo>
                <a:lnTo>
                  <a:pt x="9209" y="45815"/>
                </a:lnTo>
                <a:lnTo>
                  <a:pt x="0" y="35706"/>
                </a:lnTo>
                <a:lnTo>
                  <a:pt x="716" y="17929"/>
                </a:lnTo>
                <a:lnTo>
                  <a:pt x="6379" y="6130"/>
                </a:lnTo>
                <a:lnTo>
                  <a:pt x="15554" y="0"/>
                </a:lnTo>
                <a:lnTo>
                  <a:pt x="32008" y="2174"/>
                </a:lnTo>
                <a:lnTo>
                  <a:pt x="42852" y="9572"/>
                </a:lnTo>
                <a:lnTo>
                  <a:pt x="47794" y="20532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8989716" y="6570466"/>
            <a:ext cx="60456" cy="25167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9025" y="211448"/>
            <a:ext cx="8765946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8598" y="1598983"/>
            <a:ext cx="7646801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1" y="6377940"/>
            <a:ext cx="292607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6377940"/>
            <a:ext cx="210312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-50379" y="6697722"/>
            <a:ext cx="409339" cy="1524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0358"/>
            <a:fld id="{81D60167-4931-47E6-BA6A-407CBD079E47}" type="slidenum">
              <a:rPr lang="en-GB" spc="-30" smtClean="0"/>
              <a:pPr marL="50358"/>
              <a:t>‹nr.›</a:t>
            </a:fld>
            <a:r>
              <a:rPr lang="en-GB" spc="59" smtClean="0"/>
              <a:t>/14</a:t>
            </a:r>
            <a:endParaRPr lang="en-GB" spc="59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06445">
        <a:defRPr>
          <a:latin typeface="+mn-lt"/>
          <a:ea typeface="+mn-ea"/>
          <a:cs typeface="+mn-cs"/>
        </a:defRPr>
      </a:lvl2pPr>
      <a:lvl3pPr marL="1812889">
        <a:defRPr>
          <a:latin typeface="+mn-lt"/>
          <a:ea typeface="+mn-ea"/>
          <a:cs typeface="+mn-cs"/>
        </a:defRPr>
      </a:lvl3pPr>
      <a:lvl4pPr marL="2719334">
        <a:defRPr>
          <a:latin typeface="+mn-lt"/>
          <a:ea typeface="+mn-ea"/>
          <a:cs typeface="+mn-cs"/>
        </a:defRPr>
      </a:lvl4pPr>
      <a:lvl5pPr marL="3625779">
        <a:defRPr>
          <a:latin typeface="+mn-lt"/>
          <a:ea typeface="+mn-ea"/>
          <a:cs typeface="+mn-cs"/>
        </a:defRPr>
      </a:lvl5pPr>
      <a:lvl6pPr marL="4532224">
        <a:defRPr>
          <a:latin typeface="+mn-lt"/>
          <a:ea typeface="+mn-ea"/>
          <a:cs typeface="+mn-cs"/>
        </a:defRPr>
      </a:lvl6pPr>
      <a:lvl7pPr marL="5438668">
        <a:defRPr>
          <a:latin typeface="+mn-lt"/>
          <a:ea typeface="+mn-ea"/>
          <a:cs typeface="+mn-cs"/>
        </a:defRPr>
      </a:lvl7pPr>
      <a:lvl8pPr marL="6345113">
        <a:defRPr>
          <a:latin typeface="+mn-lt"/>
          <a:ea typeface="+mn-ea"/>
          <a:cs typeface="+mn-cs"/>
        </a:defRPr>
      </a:lvl8pPr>
      <a:lvl9pPr marL="725155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06445">
        <a:defRPr>
          <a:latin typeface="+mn-lt"/>
          <a:ea typeface="+mn-ea"/>
          <a:cs typeface="+mn-cs"/>
        </a:defRPr>
      </a:lvl2pPr>
      <a:lvl3pPr marL="1812889">
        <a:defRPr>
          <a:latin typeface="+mn-lt"/>
          <a:ea typeface="+mn-ea"/>
          <a:cs typeface="+mn-cs"/>
        </a:defRPr>
      </a:lvl3pPr>
      <a:lvl4pPr marL="2719334">
        <a:defRPr>
          <a:latin typeface="+mn-lt"/>
          <a:ea typeface="+mn-ea"/>
          <a:cs typeface="+mn-cs"/>
        </a:defRPr>
      </a:lvl4pPr>
      <a:lvl5pPr marL="3625779">
        <a:defRPr>
          <a:latin typeface="+mn-lt"/>
          <a:ea typeface="+mn-ea"/>
          <a:cs typeface="+mn-cs"/>
        </a:defRPr>
      </a:lvl5pPr>
      <a:lvl6pPr marL="4532224">
        <a:defRPr>
          <a:latin typeface="+mn-lt"/>
          <a:ea typeface="+mn-ea"/>
          <a:cs typeface="+mn-cs"/>
        </a:defRPr>
      </a:lvl6pPr>
      <a:lvl7pPr marL="5438668">
        <a:defRPr>
          <a:latin typeface="+mn-lt"/>
          <a:ea typeface="+mn-ea"/>
          <a:cs typeface="+mn-cs"/>
        </a:defRPr>
      </a:lvl7pPr>
      <a:lvl8pPr marL="6345113">
        <a:defRPr>
          <a:latin typeface="+mn-lt"/>
          <a:ea typeface="+mn-ea"/>
          <a:cs typeface="+mn-cs"/>
        </a:defRPr>
      </a:lvl8pPr>
      <a:lvl9pPr marL="725155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66521" y="278966"/>
            <a:ext cx="478574" cy="5326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 txBox="1"/>
          <p:nvPr/>
        </p:nvSpPr>
        <p:spPr>
          <a:xfrm>
            <a:off x="827514" y="2895600"/>
            <a:ext cx="7439007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 algn="ctr"/>
            <a:r>
              <a:rPr lang="da-DK" sz="3200" spc="-20" dirty="0" smtClean="0">
                <a:solidFill>
                  <a:srgbClr val="3333B2"/>
                </a:solidFill>
                <a:latin typeface="Tahoma"/>
                <a:cs typeface="Tahoma"/>
              </a:rPr>
              <a:t>An Introduction to </a:t>
            </a:r>
            <a:r>
              <a:rPr sz="3200" spc="-40" dirty="0" smtClean="0">
                <a:solidFill>
                  <a:srgbClr val="3333B2"/>
                </a:solidFill>
                <a:latin typeface="Tahoma"/>
                <a:cs typeface="Tahoma"/>
              </a:rPr>
              <a:t>S</a:t>
            </a:r>
            <a:r>
              <a:rPr sz="3200" spc="149" dirty="0" smtClean="0">
                <a:solidFill>
                  <a:srgbClr val="3333B2"/>
                </a:solidFill>
                <a:latin typeface="Tahoma"/>
                <a:cs typeface="Tahoma"/>
              </a:rPr>
              <a:t>P</a:t>
            </a:r>
            <a:r>
              <a:rPr sz="3200" dirty="0" smtClean="0">
                <a:solidFill>
                  <a:srgbClr val="3333B2"/>
                </a:solidFill>
                <a:latin typeface="Tahoma"/>
                <a:cs typeface="Tahoma"/>
              </a:rPr>
              <a:t>i</a:t>
            </a:r>
            <a:r>
              <a:rPr sz="3200" spc="50" dirty="0" smtClean="0">
                <a:solidFill>
                  <a:srgbClr val="3333B2"/>
                </a:solidFill>
                <a:latin typeface="Tahoma"/>
                <a:cs typeface="Tahoma"/>
              </a:rPr>
              <a:t>C</a:t>
            </a:r>
            <a:r>
              <a:rPr sz="3200" spc="188" dirty="0" smtClean="0">
                <a:solidFill>
                  <a:srgbClr val="3333B2"/>
                </a:solidFill>
                <a:latin typeface="Tahoma"/>
                <a:cs typeface="Tahoma"/>
              </a:rPr>
              <a:t>T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25" y="211448"/>
            <a:ext cx="8765946" cy="492443"/>
          </a:xfrm>
        </p:spPr>
        <p:txBody>
          <a:bodyPr/>
          <a:lstStyle/>
          <a:p>
            <a:r>
              <a:rPr lang="en-GB" sz="3200" dirty="0" smtClean="0"/>
              <a:t>Failed fit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990600"/>
            <a:ext cx="7239000" cy="512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25" y="211448"/>
            <a:ext cx="8765946" cy="1015663"/>
          </a:xfrm>
        </p:spPr>
        <p:txBody>
          <a:bodyPr/>
          <a:lstStyle/>
          <a:p>
            <a:r>
              <a:rPr lang="en-GB" dirty="0" smtClean="0"/>
              <a:t>Diagnostic output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914400"/>
            <a:ext cx="7086600" cy="50151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60198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Still no guarantee for reliable fit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235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25" y="211448"/>
            <a:ext cx="8765946" cy="492443"/>
          </a:xfrm>
        </p:spPr>
        <p:txBody>
          <a:bodyPr/>
          <a:lstStyle/>
          <a:p>
            <a:r>
              <a:rPr lang="en-GB" sz="3200" dirty="0" smtClean="0"/>
              <a:t>ICES Advice 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North Sea turbot, 2017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799"/>
            <a:ext cx="742950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2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25" y="211448"/>
            <a:ext cx="876594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lang="da-DK" sz="3200" spc="-30" dirty="0" smtClean="0"/>
              <a:t>Change in </a:t>
            </a:r>
            <a:r>
              <a:rPr lang="da-DK" sz="3200" spc="-30" dirty="0" err="1" smtClean="0"/>
              <a:t>productivity</a:t>
            </a:r>
            <a:endParaRPr sz="3200" spc="-99" dirty="0"/>
          </a:p>
        </p:txBody>
      </p:sp>
      <p:sp>
        <p:nvSpPr>
          <p:cNvPr id="4" name="object 4"/>
          <p:cNvSpPr txBox="1"/>
          <p:nvPr/>
        </p:nvSpPr>
        <p:spPr>
          <a:xfrm>
            <a:off x="1851471" y="6324600"/>
            <a:ext cx="6404579" cy="251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1600" spc="-69" dirty="0">
                <a:latin typeface="Arial"/>
                <a:cs typeface="Arial"/>
              </a:rPr>
              <a:t>E</a:t>
            </a:r>
            <a:r>
              <a:rPr sz="1600" spc="-30" dirty="0">
                <a:latin typeface="Arial"/>
                <a:cs typeface="Arial"/>
              </a:rPr>
              <a:t>ast</a:t>
            </a:r>
            <a:r>
              <a:rPr sz="1600" spc="-50" dirty="0">
                <a:latin typeface="Arial"/>
                <a:cs typeface="Arial"/>
              </a:rPr>
              <a:t>er</a:t>
            </a:r>
            <a:r>
              <a:rPr sz="1600" spc="-20" dirty="0">
                <a:latin typeface="Arial"/>
                <a:cs typeface="Arial"/>
              </a:rPr>
              <a:t>n</a:t>
            </a:r>
            <a:r>
              <a:rPr sz="1600" spc="109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Ba</a:t>
            </a:r>
            <a:r>
              <a:rPr sz="1600" spc="-10" dirty="0">
                <a:latin typeface="Arial"/>
                <a:cs typeface="Arial"/>
              </a:rPr>
              <a:t>l</a:t>
            </a:r>
            <a:r>
              <a:rPr sz="1600" spc="149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ic</a:t>
            </a:r>
            <a:r>
              <a:rPr sz="1600" spc="119" dirty="0">
                <a:latin typeface="Arial"/>
                <a:cs typeface="Arial"/>
              </a:rPr>
              <a:t> </a:t>
            </a:r>
            <a:r>
              <a:rPr sz="1600" spc="-99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o</a:t>
            </a:r>
            <a:r>
              <a:rPr sz="1600" spc="-30" dirty="0">
                <a:latin typeface="Arial"/>
                <a:cs typeface="Arial"/>
              </a:rPr>
              <a:t>d</a:t>
            </a:r>
            <a:r>
              <a:rPr sz="1600" spc="20" dirty="0">
                <a:latin typeface="Arial"/>
                <a:cs typeface="Arial"/>
              </a:rPr>
              <a:t>: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39" dirty="0">
                <a:latin typeface="Arial"/>
                <a:cs typeface="Arial"/>
              </a:rPr>
              <a:t> </a:t>
            </a:r>
            <a:r>
              <a:rPr sz="1600" spc="-69" dirty="0">
                <a:latin typeface="Arial"/>
                <a:cs typeface="Arial"/>
              </a:rPr>
              <a:t>S</a:t>
            </a:r>
            <a:r>
              <a:rPr sz="1600" spc="-79" dirty="0">
                <a:latin typeface="Arial"/>
                <a:cs typeface="Arial"/>
              </a:rPr>
              <a:t>P</a:t>
            </a:r>
            <a:r>
              <a:rPr sz="1600" spc="30" dirty="0">
                <a:latin typeface="Arial"/>
                <a:cs typeface="Arial"/>
              </a:rPr>
              <a:t>i</a:t>
            </a:r>
            <a:r>
              <a:rPr sz="1600" spc="-99" dirty="0">
                <a:latin typeface="Arial"/>
                <a:cs typeface="Arial"/>
              </a:rPr>
              <a:t>C</a:t>
            </a:r>
            <a:r>
              <a:rPr sz="1600" spc="169" dirty="0">
                <a:latin typeface="Arial"/>
                <a:cs typeface="Arial"/>
              </a:rPr>
              <a:t>T</a:t>
            </a:r>
            <a:r>
              <a:rPr sz="1600" spc="119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mo</a:t>
            </a:r>
            <a:r>
              <a:rPr sz="1600" spc="-30" dirty="0">
                <a:latin typeface="Arial"/>
                <a:cs typeface="Arial"/>
              </a:rPr>
              <a:t>d</a:t>
            </a:r>
            <a:r>
              <a:rPr sz="1600" spc="-50" dirty="0">
                <a:latin typeface="Arial"/>
                <a:cs typeface="Arial"/>
              </a:rPr>
              <a:t>el</a:t>
            </a:r>
            <a:r>
              <a:rPr sz="1600" spc="109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</a:t>
            </a:r>
            <a:r>
              <a:rPr sz="1600" spc="89" dirty="0">
                <a:latin typeface="Arial"/>
                <a:cs typeface="Arial"/>
              </a:rPr>
              <a:t>i</a:t>
            </a:r>
            <a:r>
              <a:rPr sz="1600" spc="99" dirty="0">
                <a:latin typeface="Arial"/>
                <a:cs typeface="Arial"/>
              </a:rPr>
              <a:t>t</a:t>
            </a:r>
            <a:r>
              <a:rPr sz="1600" spc="-20" dirty="0">
                <a:latin typeface="Arial"/>
                <a:cs typeface="Arial"/>
              </a:rPr>
              <a:t>h</a:t>
            </a:r>
            <a:r>
              <a:rPr sz="1600" spc="119" dirty="0">
                <a:latin typeface="Arial"/>
                <a:cs typeface="Arial"/>
              </a:rPr>
              <a:t> </a:t>
            </a:r>
            <a:r>
              <a:rPr sz="1600" spc="-169" dirty="0">
                <a:latin typeface="Arial"/>
                <a:cs typeface="Arial"/>
              </a:rPr>
              <a:t>s</a:t>
            </a:r>
            <a:r>
              <a:rPr sz="1600" dirty="0">
                <a:latin typeface="Arial"/>
                <a:cs typeface="Arial"/>
              </a:rPr>
              <a:t>tep-</a:t>
            </a:r>
            <a:r>
              <a:rPr sz="1600" spc="-10" dirty="0">
                <a:latin typeface="Arial"/>
                <a:cs typeface="Arial"/>
              </a:rPr>
              <a:t>w</a:t>
            </a:r>
            <a:r>
              <a:rPr sz="1600" spc="30" dirty="0">
                <a:latin typeface="Arial"/>
                <a:cs typeface="Arial"/>
              </a:rPr>
              <a:t>i</a:t>
            </a:r>
            <a:r>
              <a:rPr sz="1600" spc="-159" dirty="0">
                <a:latin typeface="Arial"/>
                <a:cs typeface="Arial"/>
              </a:rPr>
              <a:t>se</a:t>
            </a:r>
            <a:r>
              <a:rPr sz="1600" spc="119" dirty="0">
                <a:latin typeface="Arial"/>
                <a:cs typeface="Arial"/>
              </a:rPr>
              <a:t> </a:t>
            </a:r>
            <a:r>
              <a:rPr sz="1600" spc="-79" dirty="0">
                <a:latin typeface="Arial"/>
                <a:cs typeface="Arial"/>
              </a:rPr>
              <a:t>s</a:t>
            </a:r>
            <a:r>
              <a:rPr sz="1600" spc="-99" dirty="0">
                <a:latin typeface="Arial"/>
                <a:cs typeface="Arial"/>
              </a:rPr>
              <a:t>h</a:t>
            </a:r>
            <a:r>
              <a:rPr sz="1600" spc="30" dirty="0">
                <a:latin typeface="Arial"/>
                <a:cs typeface="Arial"/>
              </a:rPr>
              <a:t>i</a:t>
            </a:r>
            <a:r>
              <a:rPr sz="1600" spc="109" dirty="0">
                <a:latin typeface="Arial"/>
                <a:cs typeface="Arial"/>
              </a:rPr>
              <a:t>ft </a:t>
            </a:r>
            <a:r>
              <a:rPr sz="1600" spc="10" dirty="0">
                <a:latin typeface="Arial"/>
                <a:cs typeface="Arial"/>
              </a:rPr>
              <a:t>in</a:t>
            </a:r>
            <a:r>
              <a:rPr sz="1600" spc="109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50" dirty="0">
                <a:latin typeface="Arial"/>
                <a:cs typeface="Arial"/>
              </a:rPr>
              <a:t>Y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891" y="762000"/>
            <a:ext cx="539803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25" y="211448"/>
            <a:ext cx="876594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lang="da-DK" sz="3200" spc="178" dirty="0" smtClean="0"/>
              <a:t>To </a:t>
            </a:r>
            <a:r>
              <a:rPr lang="da-DK" sz="3200" spc="178" dirty="0" err="1" smtClean="0"/>
              <a:t>summarize</a:t>
            </a:r>
            <a:endParaRPr sz="3200" spc="-99" dirty="0"/>
          </a:p>
        </p:txBody>
      </p:sp>
      <p:sp>
        <p:nvSpPr>
          <p:cNvPr id="6" name="object 3"/>
          <p:cNvSpPr txBox="1"/>
          <p:nvPr/>
        </p:nvSpPr>
        <p:spPr>
          <a:xfrm>
            <a:off x="722697" y="1981200"/>
            <a:ext cx="7784189" cy="47563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451" marR="10072" indent="-250529">
              <a:lnSpc>
                <a:spcPct val="101000"/>
              </a:lnSpc>
            </a:pPr>
            <a:r>
              <a:rPr lang="en-US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Stochastic surplus production model in continuous time</a:t>
            </a:r>
          </a:p>
          <a:p>
            <a:pPr marL="274451" marR="10072" indent="-250529">
              <a:lnSpc>
                <a:spcPct val="101000"/>
              </a:lnSpc>
            </a:pPr>
            <a:endParaRPr lang="en-US" sz="2400" kern="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274451" marR="10072" indent="-250529">
              <a:lnSpc>
                <a:spcPct val="101000"/>
              </a:lnSpc>
            </a:pPr>
            <a:r>
              <a:rPr lang="en-US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Especially useful for data-poor stocks</a:t>
            </a:r>
          </a:p>
          <a:p>
            <a:pPr marL="274451" marR="10072" indent="-250529">
              <a:lnSpc>
                <a:spcPct val="101000"/>
              </a:lnSpc>
            </a:pPr>
            <a:endParaRPr lang="en-US" sz="2400" kern="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274451" marR="10072" indent="-250529">
              <a:lnSpc>
                <a:spcPct val="101000"/>
              </a:lnSpc>
            </a:pPr>
            <a:r>
              <a:rPr lang="en-US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Incorporates and reports on uncertainty</a:t>
            </a:r>
          </a:p>
          <a:p>
            <a:pPr marL="274451" marR="10072" indent="-250529">
              <a:lnSpc>
                <a:spcPct val="101000"/>
              </a:lnSpc>
            </a:pPr>
            <a:endParaRPr lang="en-US" sz="2400" kern="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274451" marR="10072" indent="-250529">
              <a:lnSpc>
                <a:spcPct val="101000"/>
              </a:lnSpc>
            </a:pPr>
            <a:r>
              <a:rPr lang="en-US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Important to be aware of model assumptions</a:t>
            </a:r>
          </a:p>
          <a:p>
            <a:pPr marL="274451" marR="10072" indent="-250529">
              <a:lnSpc>
                <a:spcPct val="101000"/>
              </a:lnSpc>
            </a:pPr>
            <a:endParaRPr lang="en-US" sz="2400" kern="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274451" marR="10072" indent="-250529">
              <a:lnSpc>
                <a:spcPct val="101000"/>
              </a:lnSpc>
            </a:pPr>
            <a:r>
              <a:rPr lang="en-US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Interpret results with care</a:t>
            </a:r>
          </a:p>
          <a:p>
            <a:pPr marL="274451" marR="10072" indent="-250529">
              <a:lnSpc>
                <a:spcPct val="101000"/>
              </a:lnSpc>
            </a:pPr>
            <a:endParaRPr lang="en-US" sz="2400" kern="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274451" marR="10072" indent="-250529">
              <a:lnSpc>
                <a:spcPct val="101000"/>
              </a:lnSpc>
            </a:pPr>
            <a:endParaRPr lang="en-US" sz="2400" kern="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274451" marR="10072" indent="-250529">
              <a:lnSpc>
                <a:spcPct val="101000"/>
              </a:lnSpc>
            </a:pPr>
            <a:endParaRPr lang="en-US" sz="2400" kern="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274451" marR="10072" indent="-250529">
              <a:lnSpc>
                <a:spcPct val="101000"/>
              </a:lnSpc>
            </a:pPr>
            <a:endParaRPr lang="en-US" sz="1800" spc="-178" dirty="0" smtClean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25" y="211448"/>
            <a:ext cx="876594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3200" spc="-40" dirty="0"/>
              <a:t>Ou</a:t>
            </a:r>
            <a:r>
              <a:rPr sz="3200" spc="30" dirty="0"/>
              <a:t>t</a:t>
            </a:r>
            <a:r>
              <a:rPr sz="3200" spc="10" dirty="0"/>
              <a:t>l</a:t>
            </a:r>
            <a:r>
              <a:rPr sz="3200" dirty="0"/>
              <a:t>i</a:t>
            </a:r>
            <a:r>
              <a:rPr sz="3200" spc="-159" dirty="0"/>
              <a:t>ne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48598" y="1598983"/>
            <a:ext cx="7646801" cy="2977949"/>
          </a:xfrm>
          <a:prstGeom prst="rect">
            <a:avLst/>
          </a:prstGeom>
        </p:spPr>
        <p:txBody>
          <a:bodyPr vert="horz" wrap="square" lIns="0" tIns="754589" rIns="0" bIns="0" rtlCol="0">
            <a:spAutoFit/>
          </a:bodyPr>
          <a:lstStyle/>
          <a:p>
            <a:pPr marL="518688" indent="-339917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spc="-30" dirty="0" err="1" smtClean="0"/>
              <a:t>What</a:t>
            </a:r>
            <a:r>
              <a:rPr lang="da-DK" sz="2400" spc="-30" dirty="0" smtClean="0"/>
              <a:t> is SPiCT?</a:t>
            </a:r>
            <a:endParaRPr lang="da-DK" sz="2400" spc="-30" dirty="0"/>
          </a:p>
          <a:p>
            <a:pPr marL="518688" indent="-339917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spc="-30" dirty="0"/>
              <a:t>SPiCT tests and </a:t>
            </a:r>
            <a:r>
              <a:rPr lang="da-DK" sz="2400" spc="-30" dirty="0" err="1"/>
              <a:t>comparisons</a:t>
            </a:r>
            <a:endParaRPr lang="da-DK" sz="2400" spc="-30" dirty="0"/>
          </a:p>
          <a:p>
            <a:pPr marL="518688" indent="-339917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spc="-30" dirty="0" err="1"/>
              <a:t>Limitations</a:t>
            </a:r>
            <a:r>
              <a:rPr lang="da-DK" sz="2400" spc="-30" dirty="0"/>
              <a:t> and </a:t>
            </a:r>
            <a:r>
              <a:rPr lang="da-DK" sz="2400" spc="-30" dirty="0" err="1"/>
              <a:t>assumptions</a:t>
            </a:r>
            <a:endParaRPr lang="da-DK" sz="2400" spc="-30" dirty="0"/>
          </a:p>
          <a:p>
            <a:pPr marL="518688" indent="-339917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spc="-30" dirty="0" err="1"/>
              <a:t>Examples</a:t>
            </a:r>
            <a:endParaRPr lang="da-DK" sz="2400" spc="109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25" y="211448"/>
            <a:ext cx="876594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3200" spc="-238" dirty="0"/>
              <a:t>I</a:t>
            </a:r>
            <a:r>
              <a:rPr sz="3200" spc="-129" dirty="0"/>
              <a:t>n</a:t>
            </a:r>
            <a:r>
              <a:rPr sz="3200" spc="-40" dirty="0"/>
              <a:t>tr</a:t>
            </a:r>
            <a:r>
              <a:rPr sz="3200" spc="10" dirty="0"/>
              <a:t>o</a:t>
            </a:r>
            <a:r>
              <a:rPr sz="3200" spc="-109" dirty="0"/>
              <a:t>d</a:t>
            </a:r>
            <a:r>
              <a:rPr sz="3200" spc="-129" dirty="0"/>
              <a:t>u</a:t>
            </a:r>
            <a:r>
              <a:rPr sz="3200" dirty="0"/>
              <a:t>ct</a:t>
            </a:r>
            <a:r>
              <a:rPr sz="3200" spc="-10" dirty="0"/>
              <a:t>i</a:t>
            </a:r>
            <a:r>
              <a:rPr sz="3200" spc="-109" dirty="0"/>
              <a:t>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0" y="1371600"/>
            <a:ext cx="9144000" cy="4585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771">
              <a:spcBef>
                <a:spcPts val="1190"/>
              </a:spcBef>
            </a:pPr>
            <a:r>
              <a:rPr lang="da-DK" spc="20" dirty="0"/>
              <a:t>SPiCT: a </a:t>
            </a:r>
            <a:r>
              <a:rPr lang="da-DK" b="1" spc="20" dirty="0" err="1"/>
              <a:t>S</a:t>
            </a:r>
            <a:r>
              <a:rPr lang="da-DK" spc="20" dirty="0" err="1"/>
              <a:t>tochastic</a:t>
            </a:r>
            <a:r>
              <a:rPr lang="da-DK" spc="20" dirty="0"/>
              <a:t> </a:t>
            </a:r>
            <a:r>
              <a:rPr lang="da-DK" spc="20" dirty="0" err="1"/>
              <a:t>surplus</a:t>
            </a:r>
            <a:r>
              <a:rPr lang="da-DK" spc="20" dirty="0"/>
              <a:t> </a:t>
            </a:r>
            <a:r>
              <a:rPr lang="da-DK" b="1" spc="20" dirty="0" err="1"/>
              <a:t>P</a:t>
            </a:r>
            <a:r>
              <a:rPr lang="da-DK" spc="20" dirty="0" err="1"/>
              <a:t>roduction</a:t>
            </a:r>
            <a:r>
              <a:rPr lang="da-DK" spc="20" dirty="0"/>
              <a:t> model </a:t>
            </a:r>
            <a:r>
              <a:rPr lang="da-DK" b="1" spc="20" dirty="0"/>
              <a:t>i</a:t>
            </a:r>
            <a:r>
              <a:rPr lang="da-DK" spc="20" dirty="0"/>
              <a:t>n </a:t>
            </a:r>
            <a:r>
              <a:rPr lang="da-DK" b="1" spc="20" dirty="0" err="1"/>
              <a:t>C</a:t>
            </a:r>
            <a:r>
              <a:rPr lang="da-DK" spc="20" dirty="0" err="1"/>
              <a:t>oninuous</a:t>
            </a:r>
            <a:r>
              <a:rPr lang="da-DK" spc="20" dirty="0"/>
              <a:t> </a:t>
            </a:r>
            <a:r>
              <a:rPr lang="da-DK" b="1" spc="20" dirty="0" smtClean="0"/>
              <a:t>T</a:t>
            </a:r>
            <a:r>
              <a:rPr lang="da-DK" spc="20" dirty="0" smtClean="0"/>
              <a:t>ime</a:t>
            </a:r>
          </a:p>
          <a:p>
            <a:pPr marL="178771">
              <a:spcBef>
                <a:spcPts val="1190"/>
              </a:spcBef>
            </a:pPr>
            <a:endParaRPr lang="da-DK" spc="20" dirty="0"/>
          </a:p>
          <a:p>
            <a:pPr marL="178771">
              <a:spcBef>
                <a:spcPts val="1190"/>
              </a:spcBef>
            </a:pPr>
            <a:r>
              <a:rPr lang="da-DK" spc="20" dirty="0" err="1"/>
              <a:t>Developed</a:t>
            </a:r>
            <a:r>
              <a:rPr lang="da-DK" spc="20" dirty="0"/>
              <a:t> by Martin W. Pedersen and Casper W. </a:t>
            </a:r>
            <a:r>
              <a:rPr lang="da-DK" spc="20" dirty="0" smtClean="0"/>
              <a:t>Berg, </a:t>
            </a:r>
            <a:r>
              <a:rPr lang="da-DK" spc="20" dirty="0" err="1" smtClean="0"/>
              <a:t>now</a:t>
            </a:r>
            <a:r>
              <a:rPr lang="da-DK" spc="20" dirty="0" smtClean="0"/>
              <a:t> </a:t>
            </a:r>
            <a:r>
              <a:rPr lang="da-DK" spc="20" dirty="0" err="1"/>
              <a:t>maintained</a:t>
            </a:r>
            <a:r>
              <a:rPr lang="da-DK" spc="20" dirty="0"/>
              <a:t> by Casper W. Berg and Alexandros </a:t>
            </a:r>
            <a:r>
              <a:rPr lang="da-DK" spc="20" dirty="0" smtClean="0"/>
              <a:t>Kokkalis</a:t>
            </a:r>
          </a:p>
          <a:p>
            <a:pPr marL="178771">
              <a:spcBef>
                <a:spcPts val="1190"/>
              </a:spcBef>
            </a:pPr>
            <a:endParaRPr lang="da-DK" spc="20" dirty="0"/>
          </a:p>
          <a:p>
            <a:pPr marL="178771">
              <a:spcBef>
                <a:spcPts val="1190"/>
              </a:spcBef>
            </a:pPr>
            <a:r>
              <a:rPr lang="da-DK" spc="20" dirty="0" err="1"/>
              <a:t>Philosophy</a:t>
            </a:r>
            <a:r>
              <a:rPr lang="da-DK" spc="20" dirty="0"/>
              <a:t>: </a:t>
            </a:r>
            <a:r>
              <a:rPr lang="da-DK" spc="20" dirty="0" smtClean="0"/>
              <a:t>Fast and stable model </a:t>
            </a:r>
            <a:r>
              <a:rPr lang="da-DK" spc="20" dirty="0" err="1"/>
              <a:t>fitting</a:t>
            </a:r>
            <a:r>
              <a:rPr lang="da-DK" spc="20" dirty="0"/>
              <a:t> with </a:t>
            </a:r>
            <a:r>
              <a:rPr lang="da-DK" spc="20" dirty="0" err="1"/>
              <a:t>quantification</a:t>
            </a:r>
            <a:r>
              <a:rPr lang="da-DK" spc="20" dirty="0"/>
              <a:t> of </a:t>
            </a:r>
            <a:r>
              <a:rPr lang="da-DK" spc="20" dirty="0" err="1"/>
              <a:t>uncertainties</a:t>
            </a:r>
            <a:endParaRPr lang="da-DK" spc="20" dirty="0"/>
          </a:p>
          <a:p>
            <a:pPr marL="518688" indent="-339917">
              <a:spcBef>
                <a:spcPts val="1190"/>
              </a:spcBef>
              <a:buFont typeface="Arial" panose="020B0604020202020204" pitchFamily="34" charset="0"/>
              <a:buChar char="•"/>
            </a:pPr>
            <a:r>
              <a:rPr lang="en-GB" spc="20" dirty="0" smtClean="0"/>
              <a:t>Asymmetric </a:t>
            </a:r>
            <a:r>
              <a:rPr lang="en-GB" spc="20" dirty="0"/>
              <a:t>production </a:t>
            </a:r>
            <a:r>
              <a:rPr lang="en-GB" spc="20" dirty="0" smtClean="0"/>
              <a:t>curve</a:t>
            </a:r>
          </a:p>
          <a:p>
            <a:pPr marL="518688" indent="-339917">
              <a:spcBef>
                <a:spcPts val="1190"/>
              </a:spcBef>
              <a:buFont typeface="Arial" panose="020B0604020202020204" pitchFamily="34" charset="0"/>
              <a:buChar char="•"/>
            </a:pPr>
            <a:r>
              <a:rPr lang="en-GB" spc="20" dirty="0" smtClean="0"/>
              <a:t>All </a:t>
            </a:r>
            <a:r>
              <a:rPr lang="en-GB" spc="20" dirty="0"/>
              <a:t>input data and process equations contain </a:t>
            </a:r>
            <a:r>
              <a:rPr lang="en-GB" spc="20" dirty="0" smtClean="0"/>
              <a:t>noise, that is estimated in the model</a:t>
            </a:r>
            <a:endParaRPr lang="en-GB" spc="20" dirty="0"/>
          </a:p>
          <a:p>
            <a:pPr marL="518688" indent="-339917">
              <a:spcBef>
                <a:spcPts val="1190"/>
              </a:spcBef>
              <a:buFont typeface="Arial" panose="020B0604020202020204" pitchFamily="34" charset="0"/>
              <a:buChar char="•"/>
            </a:pPr>
            <a:r>
              <a:rPr lang="en-GB" spc="20" dirty="0"/>
              <a:t>Continuous time, does not rely on fixed annual </a:t>
            </a:r>
            <a:r>
              <a:rPr lang="en-GB" spc="20" dirty="0" smtClean="0"/>
              <a:t>data</a:t>
            </a:r>
            <a:endParaRPr lang="en-GB" spc="20" dirty="0"/>
          </a:p>
          <a:p>
            <a:pPr marL="518688" indent="-339917">
              <a:spcBef>
                <a:spcPts val="1190"/>
              </a:spcBef>
              <a:buFont typeface="Arial" panose="020B0604020202020204" pitchFamily="34" charset="0"/>
              <a:buChar char="•"/>
            </a:pPr>
            <a:r>
              <a:rPr lang="en-GB" spc="20" dirty="0"/>
              <a:t>Uncertainties on all output is reported, including MSY reference points</a:t>
            </a:r>
          </a:p>
          <a:p>
            <a:pPr marL="518688" indent="-339917">
              <a:spcBef>
                <a:spcPts val="1190"/>
              </a:spcBef>
              <a:buFont typeface="Arial" panose="020B0604020202020204" pitchFamily="34" charset="0"/>
              <a:buChar char="•"/>
            </a:pPr>
            <a:endParaRPr lang="da-DK" spc="20" dirty="0"/>
          </a:p>
        </p:txBody>
      </p:sp>
    </p:spTree>
    <p:extLst>
      <p:ext uri="{BB962C8B-B14F-4D97-AF65-F5344CB8AC3E}">
        <p14:creationId xmlns:p14="http://schemas.microsoft.com/office/powerpoint/2010/main" val="55797390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25" y="211448"/>
            <a:ext cx="8765946" cy="492443"/>
          </a:xfrm>
        </p:spPr>
        <p:txBody>
          <a:bodyPr/>
          <a:lstStyle/>
          <a:p>
            <a:r>
              <a:rPr lang="en-GB" sz="3200" dirty="0" smtClean="0"/>
              <a:t>Introduction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381000" y="1371599"/>
            <a:ext cx="8305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8771" lvl="0" defTabSz="914400">
              <a:spcBef>
                <a:spcPts val="1190"/>
              </a:spcBef>
            </a:pP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Reviewed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and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endorsed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by ICES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working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groups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(WKLIFE, WKPROXY, WKMSYCat34) and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used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for official </a:t>
            </a:r>
            <a:r>
              <a:rPr lang="da-DK" sz="2400" kern="0" spc="20" dirty="0" err="1" smtClean="0">
                <a:solidFill>
                  <a:prstClr val="black"/>
                </a:solidFill>
                <a:latin typeface="Arial"/>
                <a:cs typeface="Arial"/>
              </a:rPr>
              <a:t>advice</a:t>
            </a:r>
            <a:r>
              <a:rPr lang="da-DK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</a:p>
          <a:p>
            <a:pPr marL="464521" lvl="0" indent="-285750" defTabSz="914400">
              <a:spcBef>
                <a:spcPts val="1190"/>
              </a:spcBef>
              <a:buFont typeface="Arial" panose="020B0604020202020204" pitchFamily="34" charset="0"/>
              <a:buChar char="•"/>
            </a:pPr>
            <a:r>
              <a:rPr lang="da-DK" sz="2000" kern="0" spc="2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Eastern </a:t>
            </a:r>
            <a:r>
              <a:rPr lang="da-DK" sz="2000" kern="0" spc="2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Baltic</a:t>
            </a:r>
            <a:r>
              <a:rPr lang="da-DK" sz="2000" kern="0" spc="2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kern="0" spc="2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</a:t>
            </a:r>
            <a:r>
              <a:rPr lang="da-DK" sz="2000" kern="0" spc="2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reference </a:t>
            </a:r>
            <a:r>
              <a:rPr lang="da-DK" sz="2000" kern="0" spc="2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</a:p>
          <a:p>
            <a:pPr marL="464521" lvl="0" indent="-285750" defTabSz="914400">
              <a:spcBef>
                <a:spcPts val="1190"/>
              </a:spcBef>
              <a:buFont typeface="Arial" panose="020B0604020202020204" pitchFamily="34" charset="0"/>
              <a:buChar char="•"/>
            </a:pPr>
            <a:r>
              <a:rPr lang="da-DK" sz="2000" kern="0" spc="2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Exploratory</a:t>
            </a:r>
            <a:r>
              <a:rPr lang="da-DK" sz="2000" kern="0" spc="2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kern="0" spc="2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for </a:t>
            </a:r>
            <a:r>
              <a:rPr lang="da-DK" sz="2000" kern="0" spc="2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da-DK" sz="2000" kern="0" spc="2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kern="0" spc="2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stocks</a:t>
            </a:r>
            <a:endParaRPr lang="da-DK" sz="2000" kern="0" spc="2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8688" lvl="0" indent="-339917" defTabSz="914400">
              <a:spcBef>
                <a:spcPts val="1190"/>
              </a:spcBef>
              <a:buFont typeface="Arial" panose="020B0604020202020204" pitchFamily="34" charset="0"/>
              <a:buChar char="•"/>
            </a:pPr>
            <a:endParaRPr lang="da-DK" sz="2400" kern="0" spc="2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78771" lvl="0" defTabSz="914400">
              <a:spcBef>
                <a:spcPts val="1190"/>
              </a:spcBef>
            </a:pPr>
            <a:r>
              <a:rPr lang="da-DK" sz="2400" kern="0" spc="20" dirty="0" err="1" smtClean="0">
                <a:solidFill>
                  <a:prstClr val="black"/>
                </a:solidFill>
                <a:latin typeface="Arial"/>
                <a:cs typeface="Arial"/>
              </a:rPr>
              <a:t>Available</a:t>
            </a:r>
            <a:r>
              <a:rPr lang="da-DK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 in R</a:t>
            </a:r>
          </a:p>
          <a:p>
            <a:pPr marL="518688" lvl="0" indent="-339917" defTabSz="914400">
              <a:spcBef>
                <a:spcPts val="1190"/>
              </a:spcBef>
              <a:buFont typeface="Arial" panose="020B0604020202020204" pitchFamily="34" charset="0"/>
              <a:buChar char="•"/>
            </a:pPr>
            <a:endParaRPr lang="da-DK" sz="2400" kern="0" spc="2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78771" lvl="0" defTabSz="914400">
              <a:spcBef>
                <a:spcPts val="1190"/>
              </a:spcBef>
            </a:pPr>
            <a:r>
              <a:rPr lang="da-DK" sz="2400" kern="0" spc="20" dirty="0" err="1" smtClean="0">
                <a:solidFill>
                  <a:prstClr val="black"/>
                </a:solidFill>
                <a:latin typeface="Arial"/>
                <a:cs typeface="Arial"/>
              </a:rPr>
              <a:t>Published</a:t>
            </a:r>
            <a:r>
              <a:rPr lang="da-DK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in Fish and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Fisheries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: Pedersen &amp; Berg (2017)</a:t>
            </a:r>
          </a:p>
        </p:txBody>
      </p:sp>
    </p:spTree>
    <p:extLst>
      <p:ext uri="{BB962C8B-B14F-4D97-AF65-F5344CB8AC3E}">
        <p14:creationId xmlns:p14="http://schemas.microsoft.com/office/powerpoint/2010/main" val="24238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25" y="211448"/>
            <a:ext cx="876594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3200" spc="-238" dirty="0"/>
              <a:t>I</a:t>
            </a:r>
            <a:r>
              <a:rPr sz="3200" spc="-129" dirty="0"/>
              <a:t>n</a:t>
            </a:r>
            <a:r>
              <a:rPr sz="3200" spc="-99" dirty="0"/>
              <a:t>p</a:t>
            </a:r>
            <a:r>
              <a:rPr sz="3200" spc="-109" dirty="0"/>
              <a:t>u</a:t>
            </a:r>
            <a:r>
              <a:rPr sz="3200" spc="50" dirty="0"/>
              <a:t>t</a:t>
            </a:r>
            <a:r>
              <a:rPr sz="3200" spc="30" dirty="0"/>
              <a:t> </a:t>
            </a:r>
            <a:r>
              <a:rPr sz="3200" spc="-109" dirty="0"/>
              <a:t>d</a:t>
            </a:r>
            <a:r>
              <a:rPr sz="3200" spc="-69" dirty="0"/>
              <a:t>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1905000"/>
            <a:ext cx="7467600" cy="3627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22" marR="10072">
              <a:lnSpc>
                <a:spcPct val="101000"/>
              </a:lnSpc>
              <a:spcAft>
                <a:spcPts val="1190"/>
              </a:spcAft>
            </a:pP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Commercial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catch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time-series</a:t>
            </a:r>
          </a:p>
          <a:p>
            <a:pPr marL="363839" marR="10072" indent="-339917">
              <a:lnSpc>
                <a:spcPct val="101000"/>
              </a:lnSpc>
              <a:spcAft>
                <a:spcPts val="1190"/>
              </a:spcAft>
              <a:buFont typeface="Arial" panose="020B0604020202020204" pitchFamily="34" charset="0"/>
              <a:buChar char="•"/>
            </a:pPr>
            <a:endParaRPr lang="da-DK" sz="1800" kern="0" spc="2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3922" marR="10072">
              <a:lnSpc>
                <a:spcPct val="101000"/>
              </a:lnSpc>
              <a:spcAft>
                <a:spcPts val="1190"/>
              </a:spcAft>
            </a:pP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Biomass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index</a:t>
            </a:r>
            <a:endParaRPr lang="da-DK" sz="2400" kern="0" spc="2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63839" marR="10072" indent="-339917">
              <a:lnSpc>
                <a:spcPct val="101000"/>
              </a:lnSpc>
              <a:spcAft>
                <a:spcPts val="1190"/>
              </a:spcAft>
              <a:buFont typeface="Arial" panose="020B0604020202020204" pitchFamily="34" charset="0"/>
              <a:buChar char="•"/>
            </a:pPr>
            <a:endParaRPr lang="da-DK" sz="1800" kern="0" spc="2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3922" marR="10072">
              <a:lnSpc>
                <a:spcPct val="101000"/>
              </a:lnSpc>
              <a:spcAft>
                <a:spcPts val="1190"/>
              </a:spcAft>
            </a:pP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Time-series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length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: at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least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10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years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of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annual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data,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preferably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more</a:t>
            </a:r>
          </a:p>
          <a:p>
            <a:pPr marL="23922" marR="10072">
              <a:lnSpc>
                <a:spcPct val="101000"/>
              </a:lnSpc>
              <a:spcAft>
                <a:spcPts val="1190"/>
              </a:spcAft>
            </a:pPr>
            <a:endParaRPr lang="da-DK" sz="1800" kern="0" spc="2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3922" marR="10072">
              <a:lnSpc>
                <a:spcPct val="101000"/>
              </a:lnSpc>
              <a:spcAft>
                <a:spcPts val="1190"/>
              </a:spcAft>
            </a:pP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Priors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may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also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da-DK" sz="2400" kern="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da-DK" sz="2400" kern="0" spc="20" dirty="0" err="1">
                <a:solidFill>
                  <a:prstClr val="black"/>
                </a:solidFill>
                <a:latin typeface="Arial"/>
                <a:cs typeface="Arial"/>
              </a:rPr>
              <a:t>used</a:t>
            </a:r>
            <a:endParaRPr lang="da-DK" sz="2400" spc="-139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25" y="211448"/>
            <a:ext cx="876594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3200" spc="50" dirty="0"/>
              <a:t>M</a:t>
            </a:r>
            <a:r>
              <a:rPr sz="3200" spc="79" dirty="0"/>
              <a:t>o</a:t>
            </a:r>
            <a:r>
              <a:rPr sz="3200" spc="-109" dirty="0"/>
              <a:t>d</a:t>
            </a:r>
            <a:r>
              <a:rPr sz="3200" spc="-99" dirty="0"/>
              <a:t>el</a:t>
            </a:r>
            <a:r>
              <a:rPr sz="3200" spc="30" dirty="0"/>
              <a:t> </a:t>
            </a:r>
            <a:r>
              <a:rPr sz="3200" spc="-129" dirty="0"/>
              <a:t>ass</a:t>
            </a:r>
            <a:r>
              <a:rPr sz="3200" spc="-169" dirty="0"/>
              <a:t>u</a:t>
            </a:r>
            <a:r>
              <a:rPr sz="3200" spc="-129" dirty="0"/>
              <a:t>m</a:t>
            </a:r>
            <a:r>
              <a:rPr sz="3200" spc="-99" dirty="0"/>
              <a:t>p</a:t>
            </a:r>
            <a:r>
              <a:rPr sz="3200" spc="30" dirty="0"/>
              <a:t>t</a:t>
            </a:r>
            <a:r>
              <a:rPr sz="3200" spc="10" dirty="0"/>
              <a:t>i</a:t>
            </a:r>
            <a:r>
              <a:rPr sz="3200" spc="-109" dirty="0"/>
              <a:t>o</a:t>
            </a:r>
            <a:r>
              <a:rPr sz="3200" spc="-129" dirty="0"/>
              <a:t>n</a:t>
            </a:r>
            <a:r>
              <a:rPr sz="3200" spc="40" dirty="0"/>
              <a:t>s/</a:t>
            </a:r>
            <a:r>
              <a:rPr sz="3200" spc="10" dirty="0"/>
              <a:t>l</a:t>
            </a:r>
            <a:r>
              <a:rPr sz="3200" dirty="0"/>
              <a:t>i</a:t>
            </a:r>
            <a:r>
              <a:rPr sz="3200" spc="-99" dirty="0"/>
              <a:t>m</a:t>
            </a:r>
            <a:r>
              <a:rPr sz="3200" spc="-40" dirty="0"/>
              <a:t>i</a:t>
            </a:r>
            <a:r>
              <a:rPr sz="3200" spc="-30" dirty="0"/>
              <a:t>t</a:t>
            </a:r>
            <a:r>
              <a:rPr sz="3200" spc="-50" dirty="0"/>
              <a:t>a</a:t>
            </a:r>
            <a:r>
              <a:rPr sz="3200" spc="30" dirty="0"/>
              <a:t>t</a:t>
            </a:r>
            <a:r>
              <a:rPr sz="3200" spc="10" dirty="0"/>
              <a:t>i</a:t>
            </a:r>
            <a:r>
              <a:rPr sz="3200" spc="-109" dirty="0"/>
              <a:t>o</a:t>
            </a:r>
            <a:r>
              <a:rPr sz="3200" spc="-129" dirty="0"/>
              <a:t>n</a:t>
            </a:r>
            <a:r>
              <a:rPr sz="3200" spc="-149" dirty="0"/>
              <a:t>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8534400" cy="5107324"/>
          </a:xfrm>
          <a:prstGeom prst="rect">
            <a:avLst/>
          </a:prstGeom>
        </p:spPr>
        <p:txBody>
          <a:bodyPr vert="horz" wrap="square" lIns="0" tIns="424970" rIns="0" bIns="0" rtlCol="0">
            <a:spAutoFit/>
          </a:bodyPr>
          <a:lstStyle/>
          <a:p>
            <a:pPr marL="178771"/>
            <a:r>
              <a:rPr lang="da-DK" sz="2400" spc="20" dirty="0" err="1" smtClean="0">
                <a:solidFill>
                  <a:prstClr val="black"/>
                </a:solidFill>
              </a:rPr>
              <a:t>Closed</a:t>
            </a:r>
            <a:r>
              <a:rPr lang="da-DK" sz="2400" spc="20" dirty="0" smtClean="0">
                <a:solidFill>
                  <a:prstClr val="black"/>
                </a:solidFill>
              </a:rPr>
              <a:t> population</a:t>
            </a:r>
          </a:p>
          <a:p>
            <a:pPr marL="178771"/>
            <a:endParaRPr lang="da-DK" sz="2400" spc="20" dirty="0" smtClean="0">
              <a:solidFill>
                <a:prstClr val="black"/>
              </a:solidFill>
            </a:endParaRPr>
          </a:p>
          <a:p>
            <a:pPr marL="178771"/>
            <a:r>
              <a:rPr lang="da-DK" sz="2400" spc="20" dirty="0" smtClean="0">
                <a:solidFill>
                  <a:prstClr val="black"/>
                </a:solidFill>
              </a:rPr>
              <a:t>Time-invariant </a:t>
            </a:r>
            <a:r>
              <a:rPr lang="da-DK" sz="2400" spc="20" dirty="0" err="1" smtClean="0">
                <a:solidFill>
                  <a:prstClr val="black"/>
                </a:solidFill>
              </a:rPr>
              <a:t>production</a:t>
            </a:r>
            <a:r>
              <a:rPr lang="da-DK" sz="2400" spc="20" dirty="0" smtClean="0">
                <a:solidFill>
                  <a:prstClr val="black"/>
                </a:solidFill>
              </a:rPr>
              <a:t> </a:t>
            </a:r>
            <a:r>
              <a:rPr lang="da-DK" sz="2400" spc="20" dirty="0" err="1" smtClean="0">
                <a:solidFill>
                  <a:prstClr val="black"/>
                </a:solidFill>
              </a:rPr>
              <a:t>curve</a:t>
            </a:r>
            <a:r>
              <a:rPr lang="da-DK" sz="2400" spc="20" dirty="0" smtClean="0">
                <a:solidFill>
                  <a:prstClr val="black"/>
                </a:solidFill>
              </a:rPr>
              <a:t> (</a:t>
            </a:r>
            <a:r>
              <a:rPr lang="da-DK" sz="2400" spc="20" dirty="0" err="1" smtClean="0">
                <a:solidFill>
                  <a:prstClr val="black"/>
                </a:solidFill>
              </a:rPr>
              <a:t>however</a:t>
            </a:r>
            <a:r>
              <a:rPr lang="da-DK" sz="2400" spc="20" dirty="0" smtClean="0">
                <a:solidFill>
                  <a:prstClr val="black"/>
                </a:solidFill>
              </a:rPr>
              <a:t>, </a:t>
            </a:r>
            <a:r>
              <a:rPr lang="da-DK" sz="2400" spc="20" dirty="0" err="1" smtClean="0">
                <a:solidFill>
                  <a:prstClr val="black"/>
                </a:solidFill>
              </a:rPr>
              <a:t>this</a:t>
            </a:r>
            <a:r>
              <a:rPr lang="da-DK" sz="2400" spc="20" dirty="0" smtClean="0">
                <a:solidFill>
                  <a:prstClr val="black"/>
                </a:solidFill>
              </a:rPr>
              <a:t> </a:t>
            </a:r>
            <a:r>
              <a:rPr lang="da-DK" sz="2400" spc="20" dirty="0" err="1" smtClean="0">
                <a:solidFill>
                  <a:prstClr val="black"/>
                </a:solidFill>
              </a:rPr>
              <a:t>may</a:t>
            </a:r>
            <a:r>
              <a:rPr lang="da-DK" sz="2400" spc="20" dirty="0" smtClean="0">
                <a:solidFill>
                  <a:prstClr val="black"/>
                </a:solidFill>
              </a:rPr>
              <a:t> </a:t>
            </a:r>
            <a:r>
              <a:rPr lang="da-DK" sz="2400" spc="20" dirty="0" err="1" smtClean="0">
                <a:solidFill>
                  <a:prstClr val="black"/>
                </a:solidFill>
              </a:rPr>
              <a:t>be</a:t>
            </a:r>
            <a:r>
              <a:rPr lang="da-DK" sz="2400" spc="20" dirty="0" smtClean="0">
                <a:solidFill>
                  <a:prstClr val="black"/>
                </a:solidFill>
              </a:rPr>
              <a:t> </a:t>
            </a:r>
            <a:r>
              <a:rPr lang="da-DK" sz="2400" spc="20" dirty="0" err="1" smtClean="0">
                <a:solidFill>
                  <a:prstClr val="black"/>
                </a:solidFill>
              </a:rPr>
              <a:t>relaxed</a:t>
            </a:r>
            <a:r>
              <a:rPr lang="da-DK" sz="2400" spc="20" dirty="0" smtClean="0">
                <a:solidFill>
                  <a:prstClr val="black"/>
                </a:solidFill>
              </a:rPr>
              <a:t>)</a:t>
            </a:r>
          </a:p>
          <a:p>
            <a:pPr marL="178771"/>
            <a:endParaRPr lang="da-DK" sz="2400" spc="20" dirty="0" smtClean="0">
              <a:solidFill>
                <a:prstClr val="black"/>
              </a:solidFill>
            </a:endParaRPr>
          </a:p>
          <a:p>
            <a:pPr marL="178771"/>
            <a:r>
              <a:rPr lang="da-DK" sz="2400" spc="20" dirty="0" err="1" smtClean="0">
                <a:solidFill>
                  <a:prstClr val="black"/>
                </a:solidFill>
              </a:rPr>
              <a:t>Size</a:t>
            </a:r>
            <a:r>
              <a:rPr lang="da-DK" sz="2400" spc="20" dirty="0" smtClean="0">
                <a:solidFill>
                  <a:prstClr val="black"/>
                </a:solidFill>
              </a:rPr>
              <a:t> distribution on </a:t>
            </a:r>
            <a:r>
              <a:rPr lang="da-DK" sz="2400" spc="20" dirty="0" err="1" smtClean="0">
                <a:solidFill>
                  <a:prstClr val="black"/>
                </a:solidFill>
              </a:rPr>
              <a:t>stock</a:t>
            </a:r>
            <a:r>
              <a:rPr lang="da-DK" sz="2400" spc="20" dirty="0" smtClean="0">
                <a:solidFill>
                  <a:prstClr val="black"/>
                </a:solidFill>
              </a:rPr>
              <a:t> not modelled</a:t>
            </a:r>
          </a:p>
          <a:p>
            <a:pPr marL="521671" indent="-342900">
              <a:buFont typeface="Arial" panose="020B0604020202020204" pitchFamily="34" charset="0"/>
              <a:buChar char="•"/>
            </a:pPr>
            <a:r>
              <a:rPr lang="da-DK" sz="2000" spc="20" dirty="0" smtClean="0">
                <a:solidFill>
                  <a:prstClr val="black"/>
                </a:solidFill>
              </a:rPr>
              <a:t>Not all information </a:t>
            </a:r>
            <a:r>
              <a:rPr lang="da-DK" sz="2000" spc="20" dirty="0" err="1" smtClean="0">
                <a:solidFill>
                  <a:prstClr val="black"/>
                </a:solidFill>
              </a:rPr>
              <a:t>about</a:t>
            </a:r>
            <a:r>
              <a:rPr lang="da-DK" sz="2000" spc="20" dirty="0" smtClean="0">
                <a:solidFill>
                  <a:prstClr val="black"/>
                </a:solidFill>
              </a:rPr>
              <a:t> </a:t>
            </a:r>
            <a:r>
              <a:rPr lang="da-DK" sz="2000" spc="20" dirty="0" err="1" smtClean="0">
                <a:solidFill>
                  <a:prstClr val="black"/>
                </a:solidFill>
              </a:rPr>
              <a:t>incoming</a:t>
            </a:r>
            <a:r>
              <a:rPr lang="da-DK" sz="2000" spc="20" dirty="0" smtClean="0">
                <a:solidFill>
                  <a:prstClr val="black"/>
                </a:solidFill>
              </a:rPr>
              <a:t> </a:t>
            </a:r>
            <a:r>
              <a:rPr lang="da-DK" sz="2000" spc="20" dirty="0" err="1" smtClean="0">
                <a:solidFill>
                  <a:prstClr val="black"/>
                </a:solidFill>
              </a:rPr>
              <a:t>year-class</a:t>
            </a:r>
            <a:r>
              <a:rPr lang="da-DK" sz="2000" spc="20" dirty="0" smtClean="0">
                <a:solidFill>
                  <a:prstClr val="black"/>
                </a:solidFill>
              </a:rPr>
              <a:t> </a:t>
            </a:r>
            <a:r>
              <a:rPr lang="da-DK" sz="2000" spc="20" dirty="0" err="1" smtClean="0">
                <a:solidFill>
                  <a:prstClr val="black"/>
                </a:solidFill>
              </a:rPr>
              <a:t>strength</a:t>
            </a:r>
            <a:r>
              <a:rPr lang="da-DK" sz="2000" spc="20" dirty="0" smtClean="0">
                <a:solidFill>
                  <a:prstClr val="black"/>
                </a:solidFill>
              </a:rPr>
              <a:t>(s) is </a:t>
            </a:r>
            <a:r>
              <a:rPr lang="da-DK" sz="2000" spc="20" dirty="0" err="1" smtClean="0">
                <a:solidFill>
                  <a:prstClr val="black"/>
                </a:solidFill>
              </a:rPr>
              <a:t>utilized</a:t>
            </a:r>
            <a:endParaRPr lang="da-DK" sz="2000" spc="20" dirty="0" smtClean="0">
              <a:solidFill>
                <a:prstClr val="black"/>
              </a:solidFill>
            </a:endParaRPr>
          </a:p>
          <a:p>
            <a:pPr marL="178771"/>
            <a:endParaRPr lang="da-DK" sz="2400" spc="20" dirty="0" smtClean="0">
              <a:solidFill>
                <a:prstClr val="black"/>
              </a:solidFill>
            </a:endParaRPr>
          </a:p>
          <a:p>
            <a:pPr marL="178771"/>
            <a:r>
              <a:rPr lang="da-DK" sz="2400" spc="20" dirty="0" err="1" smtClean="0">
                <a:solidFill>
                  <a:prstClr val="black"/>
                </a:solidFill>
              </a:rPr>
              <a:t>Size</a:t>
            </a:r>
            <a:r>
              <a:rPr lang="da-DK" sz="2400" spc="20" dirty="0" smtClean="0">
                <a:solidFill>
                  <a:prstClr val="black"/>
                </a:solidFill>
              </a:rPr>
              <a:t> distribution in </a:t>
            </a:r>
            <a:r>
              <a:rPr lang="da-DK" sz="2400" spc="20" dirty="0" err="1" smtClean="0">
                <a:solidFill>
                  <a:prstClr val="black"/>
                </a:solidFill>
              </a:rPr>
              <a:t>catches</a:t>
            </a:r>
            <a:r>
              <a:rPr lang="da-DK" sz="2400" spc="20" dirty="0" smtClean="0">
                <a:solidFill>
                  <a:prstClr val="black"/>
                </a:solidFill>
              </a:rPr>
              <a:t> </a:t>
            </a:r>
            <a:r>
              <a:rPr lang="da-DK" sz="2400" spc="20" dirty="0" err="1" smtClean="0">
                <a:solidFill>
                  <a:prstClr val="black"/>
                </a:solidFill>
              </a:rPr>
              <a:t>also</a:t>
            </a:r>
            <a:r>
              <a:rPr lang="da-DK" sz="2400" spc="20" dirty="0" smtClean="0">
                <a:solidFill>
                  <a:prstClr val="black"/>
                </a:solidFill>
              </a:rPr>
              <a:t> not modelled</a:t>
            </a:r>
          </a:p>
          <a:p>
            <a:pPr marL="521671" indent="-342900">
              <a:buFont typeface="Arial" panose="020B0604020202020204" pitchFamily="34" charset="0"/>
              <a:buChar char="•"/>
            </a:pPr>
            <a:r>
              <a:rPr lang="da-DK" sz="2000" spc="20" dirty="0" smtClean="0">
                <a:solidFill>
                  <a:prstClr val="black"/>
                </a:solidFill>
              </a:rPr>
              <a:t>Changes in </a:t>
            </a:r>
            <a:r>
              <a:rPr lang="da-DK" sz="2000" spc="20" dirty="0" err="1" smtClean="0">
                <a:solidFill>
                  <a:prstClr val="black"/>
                </a:solidFill>
              </a:rPr>
              <a:t>commercial</a:t>
            </a:r>
            <a:r>
              <a:rPr lang="da-DK" sz="2000" spc="20" dirty="0" smtClean="0">
                <a:solidFill>
                  <a:prstClr val="black"/>
                </a:solidFill>
              </a:rPr>
              <a:t> </a:t>
            </a:r>
            <a:r>
              <a:rPr lang="da-DK" sz="2000" spc="20" dirty="0" err="1" smtClean="0">
                <a:solidFill>
                  <a:prstClr val="black"/>
                </a:solidFill>
              </a:rPr>
              <a:t>selectivity</a:t>
            </a:r>
            <a:r>
              <a:rPr lang="da-DK" sz="2000" spc="20" dirty="0" smtClean="0">
                <a:solidFill>
                  <a:prstClr val="black"/>
                </a:solidFill>
              </a:rPr>
              <a:t> </a:t>
            </a:r>
            <a:r>
              <a:rPr lang="da-DK" sz="2000" spc="20" dirty="0" err="1" smtClean="0">
                <a:solidFill>
                  <a:prstClr val="black"/>
                </a:solidFill>
              </a:rPr>
              <a:t>cannot</a:t>
            </a:r>
            <a:r>
              <a:rPr lang="da-DK" sz="2000" spc="20" dirty="0" smtClean="0">
                <a:solidFill>
                  <a:prstClr val="black"/>
                </a:solidFill>
              </a:rPr>
              <a:t> </a:t>
            </a:r>
            <a:r>
              <a:rPr lang="da-DK" sz="2000" spc="20" dirty="0" err="1" smtClean="0">
                <a:solidFill>
                  <a:prstClr val="black"/>
                </a:solidFill>
              </a:rPr>
              <a:t>be</a:t>
            </a:r>
            <a:r>
              <a:rPr lang="da-DK" sz="2000" spc="20" dirty="0" smtClean="0">
                <a:solidFill>
                  <a:prstClr val="black"/>
                </a:solidFill>
              </a:rPr>
              <a:t> </a:t>
            </a:r>
            <a:r>
              <a:rPr lang="da-DK" sz="2000" spc="20" dirty="0" err="1" smtClean="0">
                <a:solidFill>
                  <a:prstClr val="black"/>
                </a:solidFill>
              </a:rPr>
              <a:t>incorporated</a:t>
            </a:r>
            <a:endParaRPr lang="da-DK" sz="2000" spc="20" dirty="0" smtClean="0">
              <a:solidFill>
                <a:prstClr val="black"/>
              </a:solidFill>
            </a:endParaRPr>
          </a:p>
          <a:p>
            <a:pPr marL="178771"/>
            <a:endParaRPr lang="da-DK" sz="2400" spc="20" dirty="0" smtClean="0">
              <a:solidFill>
                <a:prstClr val="black"/>
              </a:solidFill>
            </a:endParaRPr>
          </a:p>
          <a:p>
            <a:pPr marL="178771"/>
            <a:r>
              <a:rPr lang="da-DK" sz="2400" spc="20" dirty="0" err="1" smtClean="0">
                <a:solidFill>
                  <a:prstClr val="black"/>
                </a:solidFill>
              </a:rPr>
              <a:t>Contrast</a:t>
            </a:r>
            <a:r>
              <a:rPr lang="da-DK" sz="2400" spc="20" dirty="0" smtClean="0">
                <a:solidFill>
                  <a:prstClr val="black"/>
                </a:solidFill>
              </a:rPr>
              <a:t> (</a:t>
            </a:r>
            <a:r>
              <a:rPr lang="da-DK" sz="2400" spc="20" dirty="0" err="1" smtClean="0">
                <a:solidFill>
                  <a:prstClr val="black"/>
                </a:solidFill>
              </a:rPr>
              <a:t>both</a:t>
            </a:r>
            <a:r>
              <a:rPr lang="da-DK" sz="2400" spc="20" dirty="0" smtClean="0">
                <a:solidFill>
                  <a:prstClr val="black"/>
                </a:solidFill>
              </a:rPr>
              <a:t> in small and large </a:t>
            </a:r>
            <a:r>
              <a:rPr lang="da-DK" sz="2400" spc="20" dirty="0" err="1" smtClean="0">
                <a:solidFill>
                  <a:prstClr val="black"/>
                </a:solidFill>
              </a:rPr>
              <a:t>values</a:t>
            </a:r>
            <a:r>
              <a:rPr lang="da-DK" sz="2400" spc="20" dirty="0" smtClean="0">
                <a:solidFill>
                  <a:prstClr val="black"/>
                </a:solidFill>
              </a:rPr>
              <a:t>) in time-series </a:t>
            </a:r>
            <a:r>
              <a:rPr lang="da-DK" sz="2400" spc="20" dirty="0" err="1" smtClean="0">
                <a:solidFill>
                  <a:prstClr val="black"/>
                </a:solidFill>
              </a:rPr>
              <a:t>important</a:t>
            </a:r>
            <a:r>
              <a:rPr lang="da-DK" sz="2400" spc="20" dirty="0" smtClean="0">
                <a:solidFill>
                  <a:prstClr val="black"/>
                </a:solidFill>
              </a:rPr>
              <a:t> to </a:t>
            </a:r>
            <a:r>
              <a:rPr lang="da-DK" sz="2400" spc="20" dirty="0" err="1" smtClean="0">
                <a:solidFill>
                  <a:prstClr val="black"/>
                </a:solidFill>
              </a:rPr>
              <a:t>be</a:t>
            </a:r>
            <a:r>
              <a:rPr lang="da-DK" sz="2400" spc="20" dirty="0" smtClean="0">
                <a:solidFill>
                  <a:prstClr val="black"/>
                </a:solidFill>
              </a:rPr>
              <a:t> </a:t>
            </a:r>
            <a:r>
              <a:rPr lang="da-DK" sz="2400" spc="20" dirty="0" err="1" smtClean="0">
                <a:solidFill>
                  <a:prstClr val="black"/>
                </a:solidFill>
              </a:rPr>
              <a:t>able</a:t>
            </a:r>
            <a:r>
              <a:rPr lang="da-DK" sz="2400" spc="20" dirty="0" smtClean="0">
                <a:solidFill>
                  <a:prstClr val="black"/>
                </a:solidFill>
              </a:rPr>
              <a:t> to </a:t>
            </a:r>
            <a:r>
              <a:rPr lang="da-DK" sz="2400" spc="20" dirty="0" err="1" smtClean="0">
                <a:solidFill>
                  <a:prstClr val="black"/>
                </a:solidFill>
              </a:rPr>
              <a:t>estimate</a:t>
            </a:r>
            <a:r>
              <a:rPr lang="da-DK" sz="2400" spc="20" dirty="0" smtClean="0">
                <a:solidFill>
                  <a:prstClr val="black"/>
                </a:solidFill>
              </a:rPr>
              <a:t> MSY reference points</a:t>
            </a:r>
            <a:endParaRPr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25" y="211448"/>
            <a:ext cx="876594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3200" spc="50" dirty="0"/>
              <a:t>M</a:t>
            </a:r>
            <a:r>
              <a:rPr sz="3200" spc="79" dirty="0"/>
              <a:t>o</a:t>
            </a:r>
            <a:r>
              <a:rPr sz="3200" spc="-109" dirty="0"/>
              <a:t>d</a:t>
            </a:r>
            <a:r>
              <a:rPr sz="3200" spc="-99" dirty="0"/>
              <a:t>el</a:t>
            </a:r>
            <a:r>
              <a:rPr sz="3200" spc="30" dirty="0"/>
              <a:t> </a:t>
            </a:r>
            <a:r>
              <a:rPr sz="3200" spc="-109" dirty="0"/>
              <a:t>o</a:t>
            </a:r>
            <a:r>
              <a:rPr sz="3200" spc="-129" dirty="0"/>
              <a:t>u</a:t>
            </a:r>
            <a:r>
              <a:rPr sz="3200" spc="-20" dirty="0"/>
              <a:t>t</a:t>
            </a:r>
            <a:r>
              <a:rPr sz="3200" spc="-40" dirty="0"/>
              <a:t>p</a:t>
            </a:r>
            <a:r>
              <a:rPr sz="3200" spc="-30" dirty="0"/>
              <a:t>ut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52400" y="914400"/>
            <a:ext cx="8686800" cy="4755688"/>
          </a:xfrm>
          <a:prstGeom prst="rect">
            <a:avLst/>
          </a:prstGeom>
        </p:spPr>
        <p:txBody>
          <a:bodyPr vert="horz" wrap="square" lIns="0" tIns="442495" rIns="0" bIns="0" rtlCol="0">
            <a:spAutoFit/>
          </a:bodyPr>
          <a:lstStyle/>
          <a:p>
            <a:pPr marL="178771">
              <a:spcAft>
                <a:spcPts val="600"/>
              </a:spcAft>
            </a:pPr>
            <a:endParaRPr lang="da-DK" sz="2400" spc="20" dirty="0" smtClean="0">
              <a:solidFill>
                <a:prstClr val="black"/>
              </a:solidFill>
            </a:endParaRPr>
          </a:p>
          <a:p>
            <a:pPr marL="178771">
              <a:spcAft>
                <a:spcPts val="600"/>
              </a:spcAft>
            </a:pPr>
            <a:r>
              <a:rPr lang="da-DK" sz="2400" spc="20" dirty="0" err="1" smtClean="0">
                <a:solidFill>
                  <a:prstClr val="black"/>
                </a:solidFill>
              </a:rPr>
              <a:t>Estimates</a:t>
            </a:r>
            <a:r>
              <a:rPr lang="da-DK" sz="2400" spc="20" dirty="0" smtClean="0">
                <a:solidFill>
                  <a:prstClr val="black"/>
                </a:solidFill>
              </a:rPr>
              <a:t> of </a:t>
            </a:r>
            <a:r>
              <a:rPr lang="da-DK" sz="2400" spc="20" dirty="0" err="1" smtClean="0">
                <a:solidFill>
                  <a:prstClr val="black"/>
                </a:solidFill>
              </a:rPr>
              <a:t>biomass</a:t>
            </a:r>
            <a:r>
              <a:rPr lang="da-DK" sz="2400" spc="20" dirty="0" smtClean="0">
                <a:solidFill>
                  <a:prstClr val="black"/>
                </a:solidFill>
              </a:rPr>
              <a:t> and </a:t>
            </a:r>
            <a:r>
              <a:rPr lang="da-DK" sz="2400" spc="20" dirty="0" err="1" smtClean="0">
                <a:solidFill>
                  <a:prstClr val="black"/>
                </a:solidFill>
              </a:rPr>
              <a:t>fishing</a:t>
            </a:r>
            <a:r>
              <a:rPr lang="da-DK" sz="2400" spc="20" dirty="0" smtClean="0">
                <a:solidFill>
                  <a:prstClr val="black"/>
                </a:solidFill>
              </a:rPr>
              <a:t> </a:t>
            </a:r>
            <a:r>
              <a:rPr lang="da-DK" sz="2400" spc="20" dirty="0" err="1" smtClean="0">
                <a:solidFill>
                  <a:prstClr val="black"/>
                </a:solidFill>
              </a:rPr>
              <a:t>mortality</a:t>
            </a:r>
            <a:r>
              <a:rPr lang="da-DK" sz="2400" spc="20" dirty="0" smtClean="0">
                <a:solidFill>
                  <a:prstClr val="black"/>
                </a:solidFill>
              </a:rPr>
              <a:t> over time:</a:t>
            </a:r>
          </a:p>
          <a:p>
            <a:pPr marL="52167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400" spc="20" dirty="0" smtClean="0">
                <a:solidFill>
                  <a:prstClr val="black"/>
                </a:solidFill>
              </a:rPr>
              <a:t>Relative </a:t>
            </a:r>
            <a:r>
              <a:rPr lang="da-DK" sz="2400" spc="20" dirty="0">
                <a:solidFill>
                  <a:prstClr val="black"/>
                </a:solidFill>
              </a:rPr>
              <a:t>to </a:t>
            </a:r>
            <a:r>
              <a:rPr lang="da-DK" sz="2400" spc="20" dirty="0" err="1">
                <a:solidFill>
                  <a:prstClr val="black"/>
                </a:solidFill>
              </a:rPr>
              <a:t>historical</a:t>
            </a:r>
            <a:r>
              <a:rPr lang="da-DK" sz="2400" spc="20" dirty="0">
                <a:solidFill>
                  <a:prstClr val="black"/>
                </a:solidFill>
              </a:rPr>
              <a:t> </a:t>
            </a:r>
            <a:r>
              <a:rPr lang="da-DK" sz="2400" spc="20" dirty="0" err="1">
                <a:solidFill>
                  <a:prstClr val="black"/>
                </a:solidFill>
              </a:rPr>
              <a:t>levels</a:t>
            </a:r>
            <a:r>
              <a:rPr lang="da-DK" sz="2400" spc="20" dirty="0">
                <a:solidFill>
                  <a:prstClr val="black"/>
                </a:solidFill>
              </a:rPr>
              <a:t> (</a:t>
            </a:r>
            <a:r>
              <a:rPr lang="da-DK" sz="2400" spc="20" dirty="0" err="1">
                <a:solidFill>
                  <a:prstClr val="black"/>
                </a:solidFill>
              </a:rPr>
              <a:t>high</a:t>
            </a:r>
            <a:r>
              <a:rPr lang="da-DK" sz="2400" spc="20" dirty="0">
                <a:solidFill>
                  <a:prstClr val="black"/>
                </a:solidFill>
              </a:rPr>
              <a:t> </a:t>
            </a:r>
            <a:r>
              <a:rPr lang="da-DK" sz="2400" spc="20" dirty="0" err="1">
                <a:solidFill>
                  <a:prstClr val="black"/>
                </a:solidFill>
              </a:rPr>
              <a:t>precision</a:t>
            </a:r>
            <a:r>
              <a:rPr lang="da-DK" sz="2400" spc="20" dirty="0">
                <a:solidFill>
                  <a:prstClr val="black"/>
                </a:solidFill>
              </a:rPr>
              <a:t>)</a:t>
            </a:r>
            <a:endParaRPr lang="da-DK" sz="2400" spc="20" dirty="0" smtClean="0">
              <a:solidFill>
                <a:prstClr val="black"/>
              </a:solidFill>
            </a:endParaRPr>
          </a:p>
          <a:p>
            <a:pPr marL="518688" indent="-33991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400" spc="20" dirty="0" smtClean="0">
                <a:solidFill>
                  <a:prstClr val="black"/>
                </a:solidFill>
              </a:rPr>
              <a:t>Relative to reference points (medium </a:t>
            </a:r>
            <a:r>
              <a:rPr lang="da-DK" sz="2400" spc="20" dirty="0" err="1" smtClean="0">
                <a:solidFill>
                  <a:prstClr val="black"/>
                </a:solidFill>
              </a:rPr>
              <a:t>precision</a:t>
            </a:r>
            <a:r>
              <a:rPr lang="da-DK" sz="2400" spc="20" dirty="0" smtClean="0">
                <a:solidFill>
                  <a:prstClr val="black"/>
                </a:solidFill>
              </a:rPr>
              <a:t>)</a:t>
            </a:r>
          </a:p>
          <a:p>
            <a:pPr marL="518688" indent="-33991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400" spc="20" dirty="0" smtClean="0">
                <a:solidFill>
                  <a:prstClr val="black"/>
                </a:solidFill>
              </a:rPr>
              <a:t>In </a:t>
            </a:r>
            <a:r>
              <a:rPr lang="da-DK" sz="2400" spc="20" dirty="0" err="1" smtClean="0">
                <a:solidFill>
                  <a:prstClr val="black"/>
                </a:solidFill>
              </a:rPr>
              <a:t>absolute</a:t>
            </a:r>
            <a:r>
              <a:rPr lang="da-DK" sz="2400" spc="20" dirty="0" smtClean="0">
                <a:solidFill>
                  <a:prstClr val="black"/>
                </a:solidFill>
              </a:rPr>
              <a:t> terms (</a:t>
            </a:r>
            <a:r>
              <a:rPr lang="da-DK" sz="2400" spc="20" dirty="0" err="1" smtClean="0">
                <a:solidFill>
                  <a:prstClr val="black"/>
                </a:solidFill>
              </a:rPr>
              <a:t>low</a:t>
            </a:r>
            <a:r>
              <a:rPr lang="da-DK" sz="2400" spc="20" dirty="0" smtClean="0">
                <a:solidFill>
                  <a:prstClr val="black"/>
                </a:solidFill>
              </a:rPr>
              <a:t> </a:t>
            </a:r>
            <a:r>
              <a:rPr lang="da-DK" sz="2400" spc="20" dirty="0" err="1" smtClean="0">
                <a:solidFill>
                  <a:prstClr val="black"/>
                </a:solidFill>
              </a:rPr>
              <a:t>precision</a:t>
            </a:r>
            <a:r>
              <a:rPr lang="da-DK" sz="2400" spc="20" dirty="0">
                <a:solidFill>
                  <a:prstClr val="black"/>
                </a:solidFill>
              </a:rPr>
              <a:t>)</a:t>
            </a:r>
            <a:endParaRPr lang="da-DK" sz="2400" spc="20" dirty="0" smtClean="0">
              <a:solidFill>
                <a:prstClr val="black"/>
              </a:solidFill>
            </a:endParaRPr>
          </a:p>
          <a:p>
            <a:pPr marL="178771">
              <a:spcAft>
                <a:spcPts val="600"/>
              </a:spcAft>
            </a:pPr>
            <a:endParaRPr lang="da-DK" sz="2400" spc="-178" dirty="0" smtClean="0"/>
          </a:p>
          <a:p>
            <a:pPr marL="178771">
              <a:spcAft>
                <a:spcPts val="600"/>
              </a:spcAft>
            </a:pPr>
            <a:r>
              <a:rPr lang="da-DK" sz="2400" spc="20" dirty="0">
                <a:solidFill>
                  <a:prstClr val="black"/>
                </a:solidFill>
              </a:rPr>
              <a:t>General </a:t>
            </a:r>
            <a:r>
              <a:rPr lang="da-DK" sz="2400" spc="20" dirty="0" err="1">
                <a:solidFill>
                  <a:prstClr val="black"/>
                </a:solidFill>
              </a:rPr>
              <a:t>philosophy</a:t>
            </a:r>
            <a:r>
              <a:rPr lang="da-DK" sz="2400" spc="20" dirty="0">
                <a:solidFill>
                  <a:prstClr val="black"/>
                </a:solidFill>
              </a:rPr>
              <a:t>: provide </a:t>
            </a:r>
            <a:r>
              <a:rPr lang="da-DK" sz="2400" spc="20" dirty="0" err="1">
                <a:solidFill>
                  <a:prstClr val="black"/>
                </a:solidFill>
              </a:rPr>
              <a:t>uncertainties</a:t>
            </a:r>
            <a:r>
              <a:rPr lang="da-DK" sz="2400" spc="20" dirty="0">
                <a:solidFill>
                  <a:prstClr val="black"/>
                </a:solidFill>
              </a:rPr>
              <a:t> on all </a:t>
            </a:r>
            <a:r>
              <a:rPr lang="da-DK" sz="2400" spc="20" dirty="0" err="1">
                <a:solidFill>
                  <a:prstClr val="black"/>
                </a:solidFill>
              </a:rPr>
              <a:t>reported</a:t>
            </a:r>
            <a:r>
              <a:rPr lang="da-DK" sz="2400" spc="20" dirty="0">
                <a:solidFill>
                  <a:prstClr val="black"/>
                </a:solidFill>
              </a:rPr>
              <a:t> </a:t>
            </a:r>
            <a:r>
              <a:rPr lang="da-DK" sz="2400" spc="20" dirty="0" err="1">
                <a:solidFill>
                  <a:prstClr val="black"/>
                </a:solidFill>
              </a:rPr>
              <a:t>quantities</a:t>
            </a:r>
            <a:endParaRPr lang="da-DK" sz="2400" spc="20" dirty="0">
              <a:solidFill>
                <a:prstClr val="black"/>
              </a:solidFill>
            </a:endParaRPr>
          </a:p>
          <a:p>
            <a:pPr marL="178771">
              <a:spcAft>
                <a:spcPts val="600"/>
              </a:spcAft>
            </a:pPr>
            <a:endParaRPr lang="da-DK" sz="2400" spc="-178" dirty="0" smtClean="0"/>
          </a:p>
          <a:p>
            <a:pPr marL="178771">
              <a:spcAft>
                <a:spcPts val="600"/>
              </a:spcAft>
            </a:pPr>
            <a:r>
              <a:rPr sz="2400" spc="-178" dirty="0" smtClean="0"/>
              <a:t>S</a:t>
            </a:r>
            <a:r>
              <a:rPr sz="2400" spc="-59" dirty="0" smtClean="0"/>
              <a:t>h</a:t>
            </a:r>
            <a:r>
              <a:rPr sz="2400" spc="-149" dirty="0" smtClean="0"/>
              <a:t>o</a:t>
            </a:r>
            <a:r>
              <a:rPr sz="2400" spc="59" dirty="0" smtClean="0"/>
              <a:t>rt-</a:t>
            </a:r>
            <a:r>
              <a:rPr sz="2400" spc="-10" dirty="0" smtClean="0"/>
              <a:t>t</a:t>
            </a:r>
            <a:r>
              <a:rPr sz="2400" spc="-30" dirty="0" smtClean="0"/>
              <a:t>e</a:t>
            </a:r>
            <a:r>
              <a:rPr sz="2400" spc="-20" dirty="0" smtClean="0"/>
              <a:t>rm</a:t>
            </a:r>
            <a:r>
              <a:rPr sz="2400" spc="109" dirty="0" smtClean="0"/>
              <a:t> </a:t>
            </a:r>
            <a:r>
              <a:rPr sz="2400" spc="-10" dirty="0"/>
              <a:t>f</a:t>
            </a:r>
            <a:r>
              <a:rPr sz="2400" spc="-79" dirty="0"/>
              <a:t>o</a:t>
            </a:r>
            <a:r>
              <a:rPr sz="2400" spc="-59" dirty="0"/>
              <a:t>r</a:t>
            </a:r>
            <a:r>
              <a:rPr sz="2400" spc="-109" dirty="0"/>
              <a:t>ec</a:t>
            </a:r>
            <a:r>
              <a:rPr sz="2400" spc="-169" dirty="0"/>
              <a:t>as</a:t>
            </a:r>
            <a:r>
              <a:rPr sz="2400" spc="159" dirty="0"/>
              <a:t>t</a:t>
            </a:r>
            <a:endParaRPr sz="2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25" y="211448"/>
            <a:ext cx="876594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3200" spc="50" dirty="0"/>
              <a:t>M</a:t>
            </a:r>
            <a:r>
              <a:rPr sz="3200" spc="79" dirty="0"/>
              <a:t>o</a:t>
            </a:r>
            <a:r>
              <a:rPr sz="3200" spc="-109" dirty="0"/>
              <a:t>d</a:t>
            </a:r>
            <a:r>
              <a:rPr sz="3200" spc="-99" dirty="0"/>
              <a:t>el</a:t>
            </a:r>
            <a:r>
              <a:rPr sz="3200" spc="30" dirty="0"/>
              <a:t> </a:t>
            </a:r>
            <a:r>
              <a:rPr sz="3200" spc="-109" dirty="0" smtClean="0"/>
              <a:t>o</a:t>
            </a:r>
            <a:r>
              <a:rPr sz="3200" spc="-129" dirty="0" smtClean="0"/>
              <a:t>u</a:t>
            </a:r>
            <a:r>
              <a:rPr sz="3200" spc="-20" dirty="0" smtClean="0"/>
              <a:t>t</a:t>
            </a:r>
            <a:r>
              <a:rPr sz="3200" spc="-40" dirty="0" smtClean="0"/>
              <a:t>p</a:t>
            </a:r>
            <a:r>
              <a:rPr sz="3200" spc="-30" dirty="0" smtClean="0"/>
              <a:t>ut</a:t>
            </a:r>
            <a:endParaRPr sz="3200" spc="-119" dirty="0"/>
          </a:p>
        </p:txBody>
      </p:sp>
      <p:sp>
        <p:nvSpPr>
          <p:cNvPr id="3" name="object 3"/>
          <p:cNvSpPr>
            <a:spLocks noChangeAspect="1"/>
          </p:cNvSpPr>
          <p:nvPr/>
        </p:nvSpPr>
        <p:spPr>
          <a:xfrm>
            <a:off x="92248" y="1134865"/>
            <a:ext cx="8975552" cy="47209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06099" y="6147033"/>
            <a:ext cx="4127395" cy="251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 algn="ctr"/>
            <a:r>
              <a:rPr sz="1600" spc="-139" dirty="0" smtClean="0">
                <a:latin typeface="Arial"/>
                <a:cs typeface="Arial"/>
              </a:rPr>
              <a:t>S</a:t>
            </a:r>
            <a:r>
              <a:rPr sz="1600" spc="-10" dirty="0" smtClean="0">
                <a:latin typeface="Arial"/>
                <a:cs typeface="Arial"/>
              </a:rPr>
              <a:t>cr</a:t>
            </a:r>
            <a:r>
              <a:rPr sz="1600" spc="-99" dirty="0" smtClean="0">
                <a:latin typeface="Arial"/>
                <a:cs typeface="Arial"/>
              </a:rPr>
              <a:t>ee</a:t>
            </a:r>
            <a:r>
              <a:rPr sz="1600" spc="-109" dirty="0" smtClean="0">
                <a:latin typeface="Arial"/>
                <a:cs typeface="Arial"/>
              </a:rPr>
              <a:t>n</a:t>
            </a:r>
            <a:r>
              <a:rPr sz="1600" spc="-79" dirty="0" smtClean="0">
                <a:latin typeface="Arial"/>
                <a:cs typeface="Arial"/>
              </a:rPr>
              <a:t>s</a:t>
            </a:r>
            <a:r>
              <a:rPr sz="1600" spc="-99" dirty="0" smtClean="0">
                <a:latin typeface="Arial"/>
                <a:cs typeface="Arial"/>
              </a:rPr>
              <a:t>h</a:t>
            </a:r>
            <a:r>
              <a:rPr sz="1600" spc="59" dirty="0" smtClean="0">
                <a:latin typeface="Arial"/>
                <a:cs typeface="Arial"/>
              </a:rPr>
              <a:t>ot</a:t>
            </a:r>
            <a:r>
              <a:rPr sz="1600" spc="109" dirty="0" smtClean="0">
                <a:latin typeface="Arial"/>
                <a:cs typeface="Arial"/>
              </a:rPr>
              <a:t> </a:t>
            </a:r>
            <a:r>
              <a:rPr sz="1600" spc="50" dirty="0">
                <a:latin typeface="Arial"/>
                <a:cs typeface="Arial"/>
              </a:rPr>
              <a:t>fr</a:t>
            </a:r>
            <a:r>
              <a:rPr sz="1600" spc="-59" dirty="0">
                <a:latin typeface="Arial"/>
                <a:cs typeface="Arial"/>
              </a:rPr>
              <a:t>o</a:t>
            </a:r>
            <a:r>
              <a:rPr sz="1600" dirty="0">
                <a:latin typeface="Arial"/>
                <a:cs typeface="Arial"/>
              </a:rPr>
              <a:t>m</a:t>
            </a:r>
            <a:r>
              <a:rPr sz="1600" spc="119" dirty="0">
                <a:latin typeface="Arial"/>
                <a:cs typeface="Arial"/>
              </a:rPr>
              <a:t> </a:t>
            </a:r>
            <a:r>
              <a:rPr sz="1600" spc="-169" dirty="0">
                <a:latin typeface="Arial"/>
                <a:cs typeface="Arial"/>
              </a:rPr>
              <a:t>s</a:t>
            </a:r>
            <a:r>
              <a:rPr sz="1600" spc="40" dirty="0">
                <a:latin typeface="Arial"/>
                <a:cs typeface="Arial"/>
              </a:rPr>
              <a:t>t</a:t>
            </a:r>
            <a:r>
              <a:rPr sz="1600" spc="109" dirty="0">
                <a:latin typeface="Arial"/>
                <a:cs typeface="Arial"/>
              </a:rPr>
              <a:t>o</a:t>
            </a:r>
            <a:r>
              <a:rPr sz="1600" spc="-20" dirty="0">
                <a:latin typeface="Arial"/>
                <a:cs typeface="Arial"/>
              </a:rPr>
              <a:t>c</a:t>
            </a:r>
            <a:r>
              <a:rPr sz="1600" spc="-69" dirty="0">
                <a:latin typeface="Arial"/>
                <a:cs typeface="Arial"/>
              </a:rPr>
              <a:t>k</a:t>
            </a:r>
            <a:r>
              <a:rPr sz="1600" spc="-129" dirty="0">
                <a:latin typeface="Arial"/>
                <a:cs typeface="Arial"/>
              </a:rPr>
              <a:t>as</a:t>
            </a:r>
            <a:r>
              <a:rPr sz="1600" spc="-159" dirty="0">
                <a:latin typeface="Arial"/>
                <a:cs typeface="Arial"/>
              </a:rPr>
              <a:t>ses</a:t>
            </a:r>
            <a:r>
              <a:rPr sz="1600" spc="-59" dirty="0">
                <a:latin typeface="Arial"/>
                <a:cs typeface="Arial"/>
              </a:rPr>
              <a:t>s</a:t>
            </a:r>
            <a:r>
              <a:rPr sz="1600" spc="-109" dirty="0">
                <a:latin typeface="Arial"/>
                <a:cs typeface="Arial"/>
              </a:rPr>
              <a:t>m</a:t>
            </a:r>
            <a:r>
              <a:rPr sz="1600" dirty="0">
                <a:latin typeface="Arial"/>
                <a:cs typeface="Arial"/>
              </a:rPr>
              <a:t>ent</a:t>
            </a:r>
            <a:r>
              <a:rPr sz="1600" spc="-10" dirty="0">
                <a:latin typeface="Arial"/>
                <a:cs typeface="Arial"/>
              </a:rPr>
              <a:t>.</a:t>
            </a:r>
            <a:r>
              <a:rPr sz="1600" spc="-69" dirty="0">
                <a:latin typeface="Arial"/>
                <a:cs typeface="Arial"/>
              </a:rPr>
              <a:t>o</a:t>
            </a:r>
            <a:r>
              <a:rPr sz="1600" spc="40" dirty="0">
                <a:latin typeface="Arial"/>
                <a:cs typeface="Arial"/>
              </a:rPr>
              <a:t>r</a:t>
            </a:r>
            <a:r>
              <a:rPr sz="1600" spc="-50" dirty="0">
                <a:latin typeface="Arial"/>
                <a:cs typeface="Arial"/>
              </a:rPr>
              <a:t>g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25" y="211448"/>
            <a:ext cx="876594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3200" spc="-40" dirty="0"/>
              <a:t>S</a:t>
            </a:r>
            <a:r>
              <a:rPr sz="3200" spc="159" dirty="0"/>
              <a:t>AM</a:t>
            </a:r>
            <a:r>
              <a:rPr sz="3200" spc="30" dirty="0"/>
              <a:t> </a:t>
            </a:r>
            <a:r>
              <a:rPr sz="3200" spc="-69" dirty="0" smtClean="0"/>
              <a:t>c</a:t>
            </a:r>
            <a:r>
              <a:rPr sz="3200" spc="-119" dirty="0" smtClean="0"/>
              <a:t>omp</a:t>
            </a:r>
            <a:r>
              <a:rPr sz="3200" spc="-178" dirty="0" smtClean="0"/>
              <a:t>a</a:t>
            </a:r>
            <a:r>
              <a:rPr sz="3200" spc="-69" dirty="0" smtClean="0"/>
              <a:t>r</a:t>
            </a:r>
            <a:r>
              <a:rPr sz="3200" dirty="0" smtClean="0"/>
              <a:t>i</a:t>
            </a:r>
            <a:r>
              <a:rPr sz="3200" spc="-119" dirty="0" smtClean="0"/>
              <a:t>so</a:t>
            </a:r>
            <a:r>
              <a:rPr sz="3200" spc="-149" dirty="0" smtClean="0"/>
              <a:t>n</a:t>
            </a:r>
            <a:endParaRPr sz="3200" spc="-178" dirty="0"/>
          </a:p>
        </p:txBody>
      </p:sp>
      <p:sp>
        <p:nvSpPr>
          <p:cNvPr id="3" name="object 3"/>
          <p:cNvSpPr txBox="1"/>
          <p:nvPr/>
        </p:nvSpPr>
        <p:spPr>
          <a:xfrm>
            <a:off x="902611" y="1156749"/>
            <a:ext cx="7273636" cy="7461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451" marR="10072" indent="-250529">
              <a:lnSpc>
                <a:spcPct val="101000"/>
              </a:lnSpc>
            </a:pPr>
            <a:r>
              <a:rPr lang="da-DK" sz="2400" kern="0" spc="20" dirty="0" err="1" smtClean="0">
                <a:solidFill>
                  <a:prstClr val="black"/>
                </a:solidFill>
                <a:latin typeface="Arial"/>
                <a:cs typeface="Arial"/>
              </a:rPr>
              <a:t>Estimates</a:t>
            </a:r>
            <a:r>
              <a:rPr lang="da-DK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 of relative </a:t>
            </a:r>
            <a:r>
              <a:rPr lang="da-DK" sz="2400" kern="0" spc="20" dirty="0" err="1" smtClean="0">
                <a:solidFill>
                  <a:prstClr val="black"/>
                </a:solidFill>
                <a:latin typeface="Arial"/>
                <a:cs typeface="Arial"/>
              </a:rPr>
              <a:t>stock</a:t>
            </a:r>
            <a:r>
              <a:rPr lang="da-DK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 status </a:t>
            </a:r>
            <a:r>
              <a:rPr lang="da-DK" sz="2400" kern="0" spc="20" dirty="0" err="1" smtClean="0">
                <a:solidFill>
                  <a:prstClr val="black"/>
                </a:solidFill>
                <a:latin typeface="Arial"/>
                <a:cs typeface="Arial"/>
              </a:rPr>
              <a:t>are</a:t>
            </a:r>
            <a:r>
              <a:rPr lang="da-DK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da-DK" sz="2400" kern="0" spc="20" dirty="0" err="1" smtClean="0">
                <a:solidFill>
                  <a:prstClr val="black"/>
                </a:solidFill>
                <a:latin typeface="Arial"/>
                <a:cs typeface="Arial"/>
              </a:rPr>
              <a:t>similar</a:t>
            </a:r>
            <a:r>
              <a:rPr lang="da-DK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 to </a:t>
            </a:r>
            <a:r>
              <a:rPr lang="da-DK" sz="2400" kern="0" spc="20" dirty="0" err="1" smtClean="0">
                <a:solidFill>
                  <a:prstClr val="black"/>
                </a:solidFill>
                <a:latin typeface="Arial"/>
                <a:cs typeface="Arial"/>
              </a:rPr>
              <a:t>those</a:t>
            </a:r>
            <a:endParaRPr lang="da-DK" sz="2400" kern="0" spc="2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74451" marR="10072" indent="-250529">
              <a:lnSpc>
                <a:spcPct val="101000"/>
              </a:lnSpc>
            </a:pPr>
            <a:r>
              <a:rPr lang="da-DK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of an age-</a:t>
            </a:r>
            <a:r>
              <a:rPr lang="da-DK" sz="2400" kern="0" spc="20" dirty="0" err="1" smtClean="0">
                <a:solidFill>
                  <a:prstClr val="black"/>
                </a:solidFill>
                <a:latin typeface="Arial"/>
                <a:cs typeface="Arial"/>
              </a:rPr>
              <a:t>based</a:t>
            </a:r>
            <a:r>
              <a:rPr lang="da-DK" sz="2400" kern="0" spc="20" dirty="0" smtClean="0">
                <a:solidFill>
                  <a:prstClr val="black"/>
                </a:solidFill>
                <a:latin typeface="Arial"/>
                <a:cs typeface="Arial"/>
              </a:rPr>
              <a:t> model (SAM)</a:t>
            </a:r>
            <a:endParaRPr lang="da-DK" sz="1800" spc="-178" dirty="0" smtClean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8756" y="2386119"/>
            <a:ext cx="3255661" cy="1326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9442" y="3753372"/>
            <a:ext cx="25567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700" spc="10" dirty="0">
                <a:latin typeface="Arial"/>
                <a:cs typeface="Arial"/>
              </a:rPr>
              <a:t>1985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2331" y="3753372"/>
            <a:ext cx="25567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700" spc="10" dirty="0">
                <a:latin typeface="Arial"/>
                <a:cs typeface="Arial"/>
              </a:rPr>
              <a:t>1990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5224" y="3753372"/>
            <a:ext cx="25567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700" spc="10" dirty="0">
                <a:latin typeface="Arial"/>
                <a:cs typeface="Arial"/>
              </a:rPr>
              <a:t>1995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8190" y="3753372"/>
            <a:ext cx="25567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700" spc="10" dirty="0">
                <a:latin typeface="Arial"/>
                <a:cs typeface="Arial"/>
              </a:rPr>
              <a:t>2000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81078" y="3753372"/>
            <a:ext cx="25567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700" spc="10" dirty="0">
                <a:latin typeface="Arial"/>
                <a:cs typeface="Arial"/>
              </a:rPr>
              <a:t>2005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63971" y="3753372"/>
            <a:ext cx="25567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700" spc="10" dirty="0">
                <a:latin typeface="Arial"/>
                <a:cs typeface="Arial"/>
              </a:rPr>
              <a:t>2010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4927" y="3557178"/>
            <a:ext cx="107722" cy="10192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4927" y="3348510"/>
            <a:ext cx="107722" cy="10192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4927" y="3139767"/>
            <a:ext cx="107722" cy="10192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4927" y="2931099"/>
            <a:ext cx="107722" cy="10192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4927" y="2722433"/>
            <a:ext cx="107722" cy="10192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4927" y="2513692"/>
            <a:ext cx="107722" cy="10192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59179" y="2150454"/>
            <a:ext cx="110836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800" b="1" spc="20" dirty="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4593" y="2820835"/>
            <a:ext cx="107722" cy="402672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Biomass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79804" y="2432506"/>
            <a:ext cx="316136" cy="224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 marR="10072">
              <a:lnSpc>
                <a:spcPct val="104099"/>
              </a:lnSpc>
            </a:pPr>
            <a:r>
              <a:rPr sz="700" spc="10" dirty="0">
                <a:latin typeface="Arial"/>
                <a:cs typeface="Arial"/>
              </a:rPr>
              <a:t>SPiCT SAM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58756" y="4312272"/>
            <a:ext cx="3255661" cy="13265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49442" y="5679523"/>
            <a:ext cx="25567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700" spc="10" dirty="0">
                <a:latin typeface="Arial"/>
                <a:cs typeface="Arial"/>
              </a:rPr>
              <a:t>1985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32331" y="5679523"/>
            <a:ext cx="25567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700" spc="10" dirty="0">
                <a:latin typeface="Arial"/>
                <a:cs typeface="Arial"/>
              </a:rPr>
              <a:t>1990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15224" y="5679523"/>
            <a:ext cx="25567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700" spc="10" dirty="0">
                <a:latin typeface="Arial"/>
                <a:cs typeface="Arial"/>
              </a:rPr>
              <a:t>1995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98190" y="5679523"/>
            <a:ext cx="25567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700" spc="10" dirty="0">
                <a:latin typeface="Arial"/>
                <a:cs typeface="Arial"/>
              </a:rPr>
              <a:t>2000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81078" y="5679523"/>
            <a:ext cx="25567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700" spc="10" dirty="0">
                <a:latin typeface="Arial"/>
                <a:cs typeface="Arial"/>
              </a:rPr>
              <a:t>2005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63971" y="5679523"/>
            <a:ext cx="255679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700" spc="10" dirty="0">
                <a:latin typeface="Arial"/>
                <a:cs typeface="Arial"/>
              </a:rPr>
              <a:t>2010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4927" y="5483330"/>
            <a:ext cx="107722" cy="10192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4927" y="5222687"/>
            <a:ext cx="107722" cy="10192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4927" y="4961967"/>
            <a:ext cx="107722" cy="10192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4927" y="4701326"/>
            <a:ext cx="107722" cy="10192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84927" y="4440608"/>
            <a:ext cx="107722" cy="10192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4593" y="4894860"/>
            <a:ext cx="107722" cy="1069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F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190645" y="2386119"/>
            <a:ext cx="3255661" cy="13265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421477" y="3753372"/>
            <a:ext cx="740588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tabLst>
                <a:tab pos="508616" algn="l"/>
              </a:tabLst>
            </a:pPr>
            <a:r>
              <a:rPr sz="700" spc="10" dirty="0">
                <a:latin typeface="Arial"/>
                <a:cs typeface="Arial"/>
              </a:rPr>
              <a:t>1985	1990</a:t>
            </a:r>
            <a:endParaRPr sz="7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91405" y="3753372"/>
            <a:ext cx="740588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tabLst>
                <a:tab pos="508616" algn="l"/>
              </a:tabLst>
            </a:pPr>
            <a:r>
              <a:rPr sz="700" spc="10" dirty="0">
                <a:latin typeface="Arial"/>
                <a:cs typeface="Arial"/>
              </a:rPr>
              <a:t>1995	2000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361334" y="3753372"/>
            <a:ext cx="740588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tabLst>
                <a:tab pos="508616" algn="l"/>
              </a:tabLst>
            </a:pPr>
            <a:r>
              <a:rPr sz="700" spc="10" dirty="0">
                <a:latin typeface="Arial"/>
                <a:cs typeface="Arial"/>
              </a:rPr>
              <a:t>2005	2010</a:t>
            </a:r>
            <a:endParaRPr sz="7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16816" y="3557178"/>
            <a:ext cx="107722" cy="10192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16816" y="2637439"/>
            <a:ext cx="107722" cy="714742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>
              <a:tabLst>
                <a:tab pos="331104" algn="l"/>
                <a:tab pos="638288" algn="l"/>
              </a:tabLst>
            </a:pPr>
            <a:r>
              <a:rPr sz="700" dirty="0">
                <a:latin typeface="Arial"/>
                <a:cs typeface="Arial"/>
              </a:rPr>
              <a:t>1	2	3</a:t>
            </a:r>
            <a:endParaRPr sz="7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761307" y="2150454"/>
            <a:ext cx="170033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/>
            <a:r>
              <a:rPr sz="800" b="1" spc="20" dirty="0">
                <a:latin typeface="Arial"/>
                <a:cs typeface="Arial"/>
              </a:rPr>
              <a:t>20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96482" y="2820835"/>
            <a:ext cx="107722" cy="402672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Biomass</a:t>
            </a:r>
            <a:endParaRPr sz="7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111693" y="2432506"/>
            <a:ext cx="316136" cy="224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 marR="10072">
              <a:lnSpc>
                <a:spcPct val="104099"/>
              </a:lnSpc>
            </a:pPr>
            <a:r>
              <a:rPr sz="700" spc="10" dirty="0">
                <a:latin typeface="Arial"/>
                <a:cs typeface="Arial"/>
              </a:rPr>
              <a:t>SPiCT SAM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190645" y="4312272"/>
            <a:ext cx="3255661" cy="13265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421477" y="5679523"/>
            <a:ext cx="740588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tabLst>
                <a:tab pos="508616" algn="l"/>
              </a:tabLst>
            </a:pPr>
            <a:r>
              <a:rPr sz="700" spc="10" dirty="0">
                <a:latin typeface="Arial"/>
                <a:cs typeface="Arial"/>
              </a:rPr>
              <a:t>1985	1990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91405" y="5679523"/>
            <a:ext cx="740588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tabLst>
                <a:tab pos="508616" algn="l"/>
              </a:tabLst>
            </a:pPr>
            <a:r>
              <a:rPr sz="700" spc="10" dirty="0">
                <a:latin typeface="Arial"/>
                <a:cs typeface="Arial"/>
              </a:rPr>
              <a:t>1995	2000</a:t>
            </a:r>
            <a:endParaRPr sz="7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361334" y="5679523"/>
            <a:ext cx="740588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tabLst>
                <a:tab pos="508616" algn="l"/>
              </a:tabLst>
            </a:pPr>
            <a:r>
              <a:rPr sz="700" spc="10" dirty="0">
                <a:latin typeface="Arial"/>
                <a:cs typeface="Arial"/>
              </a:rPr>
              <a:t>2005	2010</a:t>
            </a:r>
            <a:endParaRPr sz="7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016816" y="5445128"/>
            <a:ext cx="107722" cy="17868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0.0</a:t>
            </a:r>
            <a:endParaRPr sz="7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16816" y="5047512"/>
            <a:ext cx="107722" cy="17868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1.0</a:t>
            </a:r>
            <a:endParaRPr sz="7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16816" y="4649901"/>
            <a:ext cx="107722" cy="17868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2.0</a:t>
            </a:r>
            <a:endParaRPr sz="7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016816" y="4252289"/>
            <a:ext cx="107722" cy="178686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3.0</a:t>
            </a:r>
            <a:endParaRPr sz="7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796482" y="4894860"/>
            <a:ext cx="107722" cy="1069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5179"/>
            <a:r>
              <a:rPr sz="700" dirty="0">
                <a:latin typeface="Arial"/>
                <a:cs typeface="Arial"/>
              </a:rPr>
              <a:t>F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</TotalTime>
  <Words>435</Words>
  <Application>Microsoft Office PowerPoint</Application>
  <PresentationFormat>Skærmshow (4:3)</PresentationFormat>
  <Paragraphs>123</Paragraphs>
  <Slides>14</Slides>
  <Notes>10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Tahoma</vt:lpstr>
      <vt:lpstr>Office Theme</vt:lpstr>
      <vt:lpstr>PowerPoint-præsentation</vt:lpstr>
      <vt:lpstr>Outline</vt:lpstr>
      <vt:lpstr>Introduction</vt:lpstr>
      <vt:lpstr>Introduction</vt:lpstr>
      <vt:lpstr>Input data</vt:lpstr>
      <vt:lpstr>Model assumptions/limitations</vt:lpstr>
      <vt:lpstr>Model output</vt:lpstr>
      <vt:lpstr>Model output</vt:lpstr>
      <vt:lpstr>SAM comparison</vt:lpstr>
      <vt:lpstr>Failed fit</vt:lpstr>
      <vt:lpstr>Diagnostic output  </vt:lpstr>
      <vt:lpstr>ICES Advice </vt:lpstr>
      <vt:lpstr>Change in productivity</vt:lpstr>
      <vt:lpstr>To summarize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ManDaLis Stakeholder meeting 2017</dc:subject>
  <dc:creator>Casper W. Berg</dc:creator>
  <cp:lastModifiedBy>Camilla Bauner - SOS Børnebyerne</cp:lastModifiedBy>
  <cp:revision>22</cp:revision>
  <dcterms:created xsi:type="dcterms:W3CDTF">2018-10-08T09:58:16Z</dcterms:created>
  <dcterms:modified xsi:type="dcterms:W3CDTF">2018-10-09T17:39:43Z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2017-03-16T00:00:00Z</vt:filetime>
  </property>
  <property fmtid="{D5CDD505-2E9C-101B-9397-08002B2CF9AE}" pid="3" name="LastSaved">
    <vt:filetime>2018-10-08T00:00:00Z</vt:filetime>
  </property>
</Properties>
</file>